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5143500" type="screen16x9"/>
  <p:notesSz cx="6858000" cy="9144000"/>
  <p:embeddedFontLst>
    <p:embeddedFont>
      <p:font typeface="Montserrat" panose="00000500000000000000" pitchFamily="2" charset="0"/>
      <p:regular r:id="rId49"/>
      <p:bold r:id="rId50"/>
      <p:italic r:id="rId51"/>
      <p:boldItalic r:id="rId52"/>
    </p:embeddedFont>
    <p:embeddedFont>
      <p:font typeface="Montserrat ExtraBold" panose="00000900000000000000" pitchFamily="2" charset="0"/>
      <p:bold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101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nada.ca/en/employment-social-development/corporate/seniors/forum/power-attorney-financial.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b7O6ObEsj9I&amp;t=8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ba.ca/fraud"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9b1ef63ec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9b1ef63ec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Welcome the participants</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Introduce yourself, the CBA and the workshop.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Canadian Bankers Association (CBA) has developed Your Money Seniors a part of their ongoing commitment to support the financial literacy needs of seniors across Canada.</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CBA is an association that supports the banking industry in Canada, and also provides information to help consumers manage their financial affairs. Additional assistance and support was provided by the Financial Consumer Agency of Canada, (FCAC). The FCAC provides consumers with accurate and objective information about financial products and services and has a commitment to improving financial literacy among seniors.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Ensure that all participants can see the slides and hear you well.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Tell the group that the session will last about one hour.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9b1ef63ec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9b1ef63ec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 thought all were potential signs of financial abuse you would be quite right.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Any of these situations offer the possibility of financial abuse.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9b1ef63ec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9b1ef63ec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Now - let’s talk about what financial abuse means.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9b1ef63ec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9b1ef63ec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Financial abuse occurs when someone tries to take or control what belongs to you for their own benefit, not yours. This can include your money, your property, or your personal information. Financial abuse is unethical, and in many cases it is also illegal.</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Context: let’s look at some examples to make it real.</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Your granddaughter borrows some money but refuses to pay it back;</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 acquaintance asks to move into your home and refuses to pay rent;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 niece or nephew is trying to pressure you to sign a document you don’t understand;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All these could be examples of financial abuse. Financial abuse is usually perpetrated by someone you know.</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 want to make this clear. Financial abuse and financial fraud are two different things. Your Money Seniors also has a module on financial fraud that explains how you can spot frauds and scams. Financial abuse, by contrast, is illegal and unethical behaviour on the part of an individual who wishes to control what belongs to you for their benefit.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9b1ef63ec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9b1ef63ec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Now that we know what financial abuse is and we’ve talked about some examples, why do you think seniors are more at risk for financial abuse than others in the community?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can ask for input and discussion on any of the factors in the slide and use it as an opportunity to engage the participants.)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Factors to cover during discussion: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Finite financial resources</a:t>
            </a:r>
            <a:r>
              <a:rPr lang="en" sz="1200">
                <a:solidFill>
                  <a:schemeClr val="dk1"/>
                </a:solidFill>
              </a:rPr>
              <a:t> – when you are on a fixed income, stolen money or possessions impacts your quality of life – sometimes for the rest of your life. It’s not just about the money - it’s about quality of life. People on a fixed income have a harder time making up for losses.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Dependency</a:t>
            </a:r>
            <a:r>
              <a:rPr lang="en" sz="1200">
                <a:solidFill>
                  <a:schemeClr val="dk1"/>
                </a:solidFill>
              </a:rPr>
              <a:t> - As people age, they become often more dependent on people for support and assistance in their lives – professional caregivers, family members, and friends  are placed in positions where they have access to and/or control over a senior’s home, money and possessions.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Isolation </a:t>
            </a:r>
            <a:r>
              <a:rPr lang="en" sz="1200">
                <a:solidFill>
                  <a:schemeClr val="dk1"/>
                </a:solidFill>
              </a:rPr>
              <a:t>- Seniors are sometimes isolated by health, death within their circles, and mobility issues - this makes it hard for some to reach out to experts or other trusted people for advice making them vulnerable to financial abuse.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Money and health are linked</a:t>
            </a:r>
            <a:r>
              <a:rPr lang="en" sz="1200">
                <a:solidFill>
                  <a:schemeClr val="dk1"/>
                </a:solidFill>
              </a:rPr>
              <a:t> -- Losing money through financial abuse can have an impact on your ability to stay healthy.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 can clearly see how devastating financial abuse can be for an older person and the importance of recognizing the signs and ways to prevent it from happening.</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Now we have talked about the definition of financial abuse and why seniors are more at risk than some others in the community, we will talk about how it happens.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9b1ef63ec_0_4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9b1ef63ec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 know what financial abuse can do – so how does it happen? What are the top forms that financial abuse can take?  Let’s look at Power of attorney and joint accounts – two important financial tools that can be very helpful when used properly but are also expose seniors to a risk for financial abuse.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9b1ef63ec_0_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9b1ef63ec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First, let’s talk about Power of Attorney, or POA,  – it is a very important tool for a senior to have in place – in case of illness or incapacity. You don’t want to be worrying about what will happen to your finances if you can’t manage them yourself and having a POA in place can help with that.</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However, it is also something that can be abused.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 have a will, you might have a power of attorney - A Power of Attorney (POA) is a legal document that gives someone else (one or more persons) the legal right to act on your behalf.</a:t>
            </a:r>
            <a:endParaRPr sz="1200">
              <a:solidFill>
                <a:schemeClr val="dk1"/>
              </a:solidFill>
            </a:endParaRPr>
          </a:p>
          <a:p>
            <a:pPr marL="0" lvl="0" indent="0" algn="l" rtl="0">
              <a:lnSpc>
                <a:spcPct val="115000"/>
              </a:lnSpc>
              <a:spcBef>
                <a:spcPts val="0"/>
              </a:spcBef>
              <a:spcAft>
                <a:spcPts val="0"/>
              </a:spcAft>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It’s important to understand that the term ‘’Attorney’’ does not mean “lawyer” or “Attorney at law”. Most people appoint a trusted person or persons such as family members or friends to act as their Attorney(s) under a POA. A general POA gives the Attorney complete access to your bank account and other finances. It can also give them the power to do things like sell your home or other assets, sign agreements on your behalf and generally act on your behalf on all legal matters.  The decision to assign somebody POA over your financial affairs should not be taken lightly.</a:t>
            </a:r>
            <a:endParaRPr sz="1200" b="1">
              <a:solidFill>
                <a:schemeClr val="dk1"/>
              </a:solidFill>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names and requirements for the different types of powers of attorney that deal with finances and property will vary depending on the province or territory where you live. Generally, there are two main types of powers of attorney commonly used for finances and property in Canada.</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 Power of Attorney can be a continuing or enduring POA that remains valid if you become incapable of conducting your own affairs. Remember that you can revoke an existing POA and appoint a new Attorney at any time. You may want to do this if you have concerns about the way your Attorney is acting for you, or if your situation changes and you think the person who is currently your Attorney is no longer suitable. Or the current Attorney may no longer be available to act for you. If you revoke your POA, you need to tell your bank so they can update your records to reflect your choice. If you move to a different province or territory or outside of Canada, your existing POA may not be valid in that new location, so you may need to seek local legal advice and have a new POA prepared that meets the local requirements.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There is another type of power of attorney for health matters that I will not address here but allows a designate to make decisions around your health if you are incapacitated.</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People who have power of attorney for your property have, as the title suggests, a lot of power.</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Financial abuse occurs when that power used to benefit the Attorney (not you).</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95834d530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95834d530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When choosing a POA, it is very important to ask someone you trust. You can appoint anyone as your attorney: spouse, family friend or family member. Remember you are giving this person the right to manage your money and properties, so make sure you pick the right person who will have your best interest.</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What to consider when choosing a legal attorney:</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-Personal Suitability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-Trustworthiness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-Experience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-Availability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-Reliability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-Willingness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minimum legal age for an attorney varies according to the province or territory where you live, so you will want to make sure you verify the legal age for where you live.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should also consider appointing a substitute attorney in case the first attorney can no longer act for you.</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For more information on Power of Attorney, you can visit the Government of Canada website (</a:t>
            </a:r>
            <a:r>
              <a:rPr lang="en" sz="1200" u="sng">
                <a:solidFill>
                  <a:schemeClr val="hlink"/>
                </a:solidFill>
                <a:hlinkClick r:id="rId3"/>
              </a:rPr>
              <a:t>https://www.canada.ca/en/employment-social-development/corporate/seniors/forum/power-attorney-financial.html</a:t>
            </a:r>
            <a:r>
              <a:rPr lang="en" sz="1200">
                <a:solidFill>
                  <a:schemeClr val="dk1"/>
                </a:solidFill>
              </a:rPr>
              <a:t>)</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9b1ef63ec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89b1ef63ec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How can a joint account be a risk?</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 joint account is an account under two names – both people have access to the funds and it is considered a joint asset.</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Opening a joint account may be one way to have someone help you pay bills and manage your money – but there are risks. If you open or make existing accounts joint with a family member or caregiver to make it easier for that person to assist with paying bills, etc., or for estate planning purposes to avoid probate fees, you make that person a co-owner of the funds in the account.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9b1ef63ec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9b1ef63ec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This arrangement may be harmless if the other person is trustworthy and follows your wishes. But, if not, an abuser can take over the funds in a joint account and use them for their own benefit, not yours.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 is important to know that you have essentially given shared ownership of your funds to the other person;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funds in a joint account are considered a joint asset. So, if the joint account holder is sued or has a previous legal judgment or garnishment order against them or is engaged in a family law proceeding, your funds may be considered part of their assets and could be at risk;</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there is a need to have someone pay bills and manage money on your behalf, there may be better options to use than a joint account.  For example, you could use a Power of Attorney to allow you to retain ownership but allow the other person to do transactions for you; or you can establish an account to which you transfer only enough funds that the joint account holder needs to pay your bills and/or expenses. Perhaps talk to your bank about other options.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POA and joint accounts are two things that hold potential for abuse. It is crucial to ensure you are protected!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But there are other forms that abuse can take. Let’s take a few moments to look at those.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6c359d4f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6c359d4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It is important to have an understanding of all forms of financial abuse to help protect yourself or your friends and family.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There are other forms of financial abuse – some of which are more straightforward and clear than others.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Theft</a:t>
            </a:r>
            <a:r>
              <a:rPr lang="en" sz="1200">
                <a:solidFill>
                  <a:schemeClr val="dk1"/>
                </a:solidFill>
              </a:rPr>
              <a:t> -- either of your money or your possessions. Theft is pretty straightforward – we include it here because it may not be a stranger who steals from you it could be someone you know well.</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Forging your signature on financial documents</a:t>
            </a:r>
            <a:r>
              <a:rPr lang="en" sz="1200">
                <a:solidFill>
                  <a:schemeClr val="dk1"/>
                </a:solidFill>
              </a:rPr>
              <a:t> - forging signatures may be harder to detect because you may not know immediately that it has occurred.  The documents may be a will or a POA, or a cheque.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Tricking you or forcing you to sign a contract or legal document</a:t>
            </a:r>
            <a:r>
              <a:rPr lang="en" sz="1200">
                <a:solidFill>
                  <a:schemeClr val="dk1"/>
                </a:solidFill>
              </a:rPr>
              <a:t> (i.e., Will or Power of Attorney)</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Refusal to return borrowed property or money</a:t>
            </a:r>
            <a:r>
              <a:rPr lang="en" sz="1200">
                <a:solidFill>
                  <a:schemeClr val="dk1"/>
                </a:solidFill>
              </a:rPr>
              <a:t>. For example: A family member of friend may borrow a car or money and then refuse to return it to you.</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Exploitation by service providers</a:t>
            </a:r>
            <a:r>
              <a:rPr lang="en" sz="1200">
                <a:solidFill>
                  <a:schemeClr val="dk1"/>
                </a:solidFill>
              </a:rPr>
              <a:t> (overcharging, doing unnecessary work) For example: a contractor comes in to do some painting in your home – perhaps they want all the money upfront and don’t finish the job, or perhaps the price at the end of the work seems quite a bit higher than what you expected.</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There are many forms of financial abuse and all are upsetting and many are illegal.  Let’s take a few moments to recap what we have talked about so far.</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9b1ef63ec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9b1ef63ec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 we will go over the Financial Abuse module, one of the three sets of the Your Money Seniors program.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6c359d4f9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6c359d4f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Any questions so far?</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Financial abuse is when someone tries to take or control something that belongs to you and use it for their own benefit.  We know that financial abuse can be financially devastating especially for seniors who live on a fixed income and can’t recover their losses through earnings.  We also learned that it can take many forms including misuse of a POA or joint account or perhaps a theft.  And we also know that financial abuse is almost always perpetrated by people you know.</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6c359d4f9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6c359d4f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When we look at this list we see why financial abuse can be so devastating not only financially but emotionally.  It is most often people you know  – a family member, caregiver or friend who are responsible for financial abuse. Most importantly it is someone you trust, and that trust has been broken.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6c359d4f9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86c359d4f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People with access to your home or finances could include: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 family member - a spouse, adult child, grandchild or other family member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 caregiver (nurse or staff at nursing home)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 neighbor/acquaintance who gains your trust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Service providers (contractors, handyman)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Discussion - who else might be in a position to exploit a senior financially?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Now we’ll take a look at these three scenarios and I want you to think about the red flags for financial abuse in each of these stories.</a:t>
            </a:r>
            <a:endParaRPr sz="12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6c359d4f9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6c359d4f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aafb2b117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aafb2b117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Play video</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https://www.youtube.com/watch?v=b7O6ObEsj9I&amp;t=8s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6c359d4f9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6c359d4f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1f849c9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1f849c9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Play video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6c359d4f9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6c359d4f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a1f849c95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a1f849c95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Play video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966b1f7b2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966b1f7b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Discussion – What do you think these three scenarios have in common? What are the red flags for financial abuse?</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All three people in these scenarios have a few things in common. They are generally isolated (no close family living with them), several are beginning to have health issues, and all have suffered from loss of money and property.</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 are going to talk about what Julia, Randall and Anton could do to help themselves and perhaps what they might have done to prevent these situations.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9b1ef63ec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9b1ef63ec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Today, I have four main goals for the seminar.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They are to</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3dcd8291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3dcd8291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There were warning signs that we will now talk about that might help someone you know avoid financial abuse.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6c359d4f9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6c359d4f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 know how financial abuse takes place and who potential abusers can be -- we’ve also met some of the victims. But what are the signs we should be looking out for when it comes to spotting cases of financial abuse -- whether you are the victim or whether you see it happen to anyone else.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 </a:t>
            </a: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Let’s start with “sudden change in living arrangements”.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Usually, it takes some planning to organize a move to a retirement home or to have an individual move in. In a case of financial abuse, the move out of the home and its sale immediately afterwards might be a reason to ask questions</a:t>
            </a:r>
            <a:r>
              <a:rPr lang="en" sz="1200" u="sng">
                <a:solidFill>
                  <a:schemeClr val="dk1"/>
                </a:solidFill>
              </a:rPr>
              <a:t>.</a:t>
            </a:r>
            <a:r>
              <a:rPr lang="en" sz="1200">
                <a:solidFill>
                  <a:schemeClr val="dk1"/>
                </a:solidFill>
              </a:rPr>
              <a:t> There may be a reasonable explanation such as a move to a retirement home but it could also be a possible sign of abuse. Always a good idea to ask questions if you are unsure.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Second, if your friend or family members shares that they are feeling pressure to change beneficiaries or change their Power of Attorney, will, or title on property, then we have a red flag.</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Perhaps an even more blatant red flag could be that money is being taken from a bank account or unauthorized charges are appearing on credit card statements.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 perhaps a friend or family member confides that things are being taken without permission. Perhaps a car has been borrowed by a family member and not returned.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6c359d4f9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6c359d4f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Other red flags may include, a neighbor, friend or family member reporting very expensive repairs to their home. They may report being surprised at the cost.  You may be taken aback that these repairs or work is necessary on their home.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Perhaps, you know an individual that has opened a joint account with someone who has just recently become involved in their lives or has legal/financial troubles.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Your friend/family member may be uncharacteristically short of money – and may express concern that their bills aren’t being paid.  It may be worth asking some questions.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 or someone you know are feeling pressured to sign documents you don’t understand that is a big red flag for financial abuse. If you see a red flag for financial abuse, it is time to ask questions and seek help.</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So what do you do if you suspect financial abuse is happening to yourself or someone you know?</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86c359d4f9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86c359d4f9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 are now familiar with some of the telltale signs of financial abuse, but what should you do about it?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If you think you’re witnessing financial abuse or that you’re a victim of abuse, here is what you can do:</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Tell someone</a:t>
            </a:r>
            <a:r>
              <a:rPr lang="en" sz="1200">
                <a:solidFill>
                  <a:schemeClr val="dk1"/>
                </a:solidFill>
              </a:rPr>
              <a:t> - talk to someone you trust and tell them what is happening - a lot of people are too embarrassed to tell anyone (like Randall). Telling someone is your first step in stopping the abuse.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Get help</a:t>
            </a:r>
            <a:r>
              <a:rPr lang="en" sz="1200">
                <a:solidFill>
                  <a:schemeClr val="dk1"/>
                </a:solidFill>
              </a:rPr>
              <a:t> - call the police, a lawyer, or a local senior’s centre to find out who can help you deal with the abuse.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 POA can be revoked and you can demand a full accounting of all financial transactions.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Tell your bank/financial institution</a:t>
            </a:r>
            <a:r>
              <a:rPr lang="en" sz="1200">
                <a:solidFill>
                  <a:schemeClr val="dk1"/>
                </a:solidFill>
              </a:rPr>
              <a:t> - If someone is taking money from your bank account or misusing your credit cards, let your bank know. They can help shut down that activity.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Get distance</a:t>
            </a:r>
            <a:r>
              <a:rPr lang="en" sz="1200">
                <a:solidFill>
                  <a:schemeClr val="dk1"/>
                </a:solidFill>
              </a:rPr>
              <a:t> - remove the abuser from your home and change the locks if someone has a key.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Refer to the resource list on the back of the handout, separated by province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6c359d4f9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86c359d4f9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Financial abuse is a violation of an individual’s rights. It is not your fault. You can get help.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86c359d4f9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86c359d4f9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Other family members may be able to help.</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There are organizations across Canada, such as the Canadian Anti-fraud Centre who can help you and there is a list of provincial resources in your handout.</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police. Reporting to the police will help them keep track of the number of cases.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Your bank or financial institution can help but have limits on what they can do depending on the situation.  It is important to ensure that you access help from your bank </a:t>
            </a:r>
            <a:r>
              <a:rPr lang="en" sz="1200" b="1">
                <a:solidFill>
                  <a:schemeClr val="dk1"/>
                </a:solidFill>
              </a:rPr>
              <a:t>and</a:t>
            </a:r>
            <a:r>
              <a:rPr lang="en" sz="1200">
                <a:solidFill>
                  <a:schemeClr val="dk1"/>
                </a:solidFill>
              </a:rPr>
              <a:t> others.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86c359d4f9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86c359d4f9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very best way to deal with financial abuse is to prevent it from happening in the first place. And there are steps you can take to protect yourself.  Here are a few of them: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 </a:t>
            </a:r>
            <a:endParaRPr sz="1200" b="1">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Choose a trusted person to be your Attorney – remember an attorney is someone you give the authority to act on your behalf with respect to financial matters. Be clear with your attorney about your wishes. Understand how POA works and what it means before you sign.</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Don’t be pressured into signing documents without consulting a trusted expert (i.e. Lawyer) or someone you trust – involve them in your financial decisions.</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Protect your PINs - never give away your PIN numbers on your financial accounts – don’t write them down where others can find them. </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rPr>
              <a:t>Stay in touch with your bank and consult with your bank when making important decisions around joint bank accounts or giving someone else the authority to do your banking for you. At home, keep valuables, ID and credit cards/cheques in a safe place only you can access.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6c359d4f9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6c359d4f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rPr>
              <a:t>5. Open your own mail and pay your own bills for as long as you can -- also, check your bank and credit card statements carefully every month for transactions you didn’t do. You can also monitor your accounts or credit card transactions by telephone.</a:t>
            </a:r>
            <a:endParaRPr sz="1200">
              <a:solidFill>
                <a:schemeClr val="dk1"/>
              </a:solidFill>
            </a:endParaRPr>
          </a:p>
          <a:p>
            <a:pPr marL="0" lvl="0" indent="457200" algn="l" rtl="0">
              <a:lnSpc>
                <a:spcPct val="115000"/>
              </a:lnSpc>
              <a:spcBef>
                <a:spcPts val="0"/>
              </a:spcBef>
              <a:spcAft>
                <a:spcPts val="0"/>
              </a:spcAft>
              <a:buNone/>
            </a:pPr>
            <a:r>
              <a:rPr lang="en" sz="1200">
                <a:solidFill>
                  <a:schemeClr val="dk1"/>
                </a:solidFill>
              </a:rPr>
              <a:t>6. Keep all of your important financial and legal documents in a safe and secure place.</a:t>
            </a:r>
            <a:endParaRPr sz="12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rPr>
              <a:t>7.Write it down - If you are lending or giving money or a possession to someone, keep a record – preferably have a formal written agreement that the borrower signs.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f49b4162b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8f49b4162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Let’s review what do if you suspect financial abuse. Who can tell me one action that you can take if you suspect abuse?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Note: the discussion should include tell someone; contact financial institution or call police.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Let’s review prevention. What are some ways we can help to prevent financial abuse?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discussion should include: choosing a trusted person for POA, keep track of bank accounts and credit card statements; protect PINs; keep cheques and other documents in a safe place.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Any questions so far?</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8f49b4162b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8f49b4162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9b1ef63ec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9b1ef63ec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f49b4162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8f49b4162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Let’s take a few moments to go over this quiz on red flags.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Which of these situations offer the potential for financial abuse?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8f49b4162b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8f49b4162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Yes, all of the above – this list includes some of the red flags we talked about today.  All of the situations listed above merit further questions or discussion. They may well not be financial abuse but there are all situations that offer the potential for financial abuse.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8f49b4162b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8f49b4162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What about this quiz? What to do if you suspect financial abuse?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8f49b4162b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8f49b4162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Yes, all of the above – it depends on the situation but any of the possibilities on the list are a good option if you suspect financial abuse.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8f49b4162b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8f49b4162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To wrap up, I’d like to thank you for coming today and to leave you with one financial key piece of information. Financial abuse, if it happens to you, is a violation of your rights. It is not your fault, and you can get help.</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 did want to share with you that there are three modules in the Your Money Seniors program.</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You’ve heard from me today about how to protect yourself against financial abuse, and we also have Your Money Seniors presentations 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•Cash Management and making the most of your money in retirement which discussed the changing needs you will have throughout your retirement and how to plan for them, and</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•Fraud Prevention: Know the Signs and Empower Yourself, which will help you recognize the different kinds of financial fraud including identity theft, debit and credit card fraud, internet, phone and email scams and gives you tips and information to prevent fraud from happening to you.</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All Your Money Seniors seminars are free and available throughout the year and you can talk with your group’s organizer about requesting another seminar.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The Your Money Seniors website at www.yourmoney.cba.ca is also a really good resource for more information on what we’ve talked about here today.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The CBA also sends out a regular and free fraud prevention tip email newsletter and you can sign up at </a:t>
            </a:r>
            <a:r>
              <a:rPr lang="en" sz="1200" u="sng">
                <a:solidFill>
                  <a:schemeClr val="hlink"/>
                </a:solidFill>
                <a:hlinkClick r:id="rId3"/>
              </a:rPr>
              <a:t>www.cba.ca/fraud</a:t>
            </a: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Thank you again and I’d be happy to answer any questions.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1b962f23ef_2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1b962f23ef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would really like to know what you think. If you could pull out your phone and complete the seminar evaluation form, I’d really appreciate it, thank you.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9b1ef63ec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9b1ef63ec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9b1ef63ec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9b1ef63ec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9b1ef63ec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9b1ef63ec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6af52854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6af52854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Let’s start with a short quiz that will help us to become more familiar with today’s topic.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Let’s look at the following scenarios and decide which might be red flags for financial abuse.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9b1ef63ec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9b1ef63ec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How many thought the first point could be a sign of financial abuse? Could sending bank statements to a family member open up potential for abuse?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How about the second one? A contractor wanting to do work without a quote? Do you think that it could also offer potential for abuse?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How about the third? How many of you think that being pressured to sign documents is a red flag for financial abuse?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b7O6ObEsj9I"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b7O6ObEsj9I"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b7O6ObEsj9I"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cba.ca/seniors-survey-fa"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t="7734" b="7734"/>
          <a:stretch/>
        </p:blipFill>
        <p:spPr>
          <a:xfrm>
            <a:off x="0" y="0"/>
            <a:ext cx="9143997" cy="5144405"/>
          </a:xfrm>
          <a:prstGeom prst="rect">
            <a:avLst/>
          </a:prstGeom>
          <a:noFill/>
          <a:ln>
            <a:noFill/>
          </a:ln>
        </p:spPr>
      </p:pic>
      <p:pic>
        <p:nvPicPr>
          <p:cNvPr id="100" name="Google Shape;100;p25"/>
          <p:cNvPicPr preferRelativeResize="0"/>
          <p:nvPr/>
        </p:nvPicPr>
        <p:blipFill>
          <a:blip r:embed="rId4">
            <a:alphaModFix/>
          </a:blip>
          <a:stretch>
            <a:fillRect/>
          </a:stretch>
        </p:blipFill>
        <p:spPr>
          <a:xfrm>
            <a:off x="273000" y="303375"/>
            <a:ext cx="2024150" cy="988051"/>
          </a:xfrm>
          <a:prstGeom prst="rect">
            <a:avLst/>
          </a:prstGeom>
          <a:noFill/>
          <a:ln>
            <a:noFill/>
          </a:ln>
        </p:spPr>
      </p:pic>
      <p:pic>
        <p:nvPicPr>
          <p:cNvPr id="101" name="Google Shape;101;p25"/>
          <p:cNvPicPr preferRelativeResize="0"/>
          <p:nvPr/>
        </p:nvPicPr>
        <p:blipFill>
          <a:blip r:embed="rId5">
            <a:alphaModFix/>
          </a:blip>
          <a:stretch>
            <a:fillRect/>
          </a:stretch>
        </p:blipFill>
        <p:spPr>
          <a:xfrm>
            <a:off x="1871512" y="3152725"/>
            <a:ext cx="5400975" cy="128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425E"/>
        </a:solidFill>
        <a:effectLst/>
      </p:bgPr>
    </p:bg>
    <p:spTree>
      <p:nvGrpSpPr>
        <p:cNvPr id="1" name="Shape 163"/>
        <p:cNvGrpSpPr/>
        <p:nvPr/>
      </p:nvGrpSpPr>
      <p:grpSpPr>
        <a:xfrm>
          <a:off x="0" y="0"/>
          <a:ext cx="0" cy="0"/>
          <a:chOff x="0" y="0"/>
          <a:chExt cx="0" cy="0"/>
        </a:xfrm>
      </p:grpSpPr>
      <p:sp>
        <p:nvSpPr>
          <p:cNvPr id="164" name="Google Shape;164;p34"/>
          <p:cNvSpPr txBox="1"/>
          <p:nvPr/>
        </p:nvSpPr>
        <p:spPr>
          <a:xfrm>
            <a:off x="1698000" y="389875"/>
            <a:ext cx="5748000" cy="12456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500"/>
              </a:spcAft>
              <a:buNone/>
            </a:pPr>
            <a:r>
              <a:rPr lang="en" sz="4000">
                <a:solidFill>
                  <a:schemeClr val="lt2"/>
                </a:solidFill>
                <a:latin typeface="Montserrat ExtraBold"/>
                <a:ea typeface="Montserrat ExtraBold"/>
                <a:cs typeface="Montserrat ExtraBold"/>
                <a:sym typeface="Montserrat ExtraBold"/>
              </a:rPr>
              <a:t>Which is a red flag of financial abuse?</a:t>
            </a:r>
            <a:endParaRPr sz="4000">
              <a:solidFill>
                <a:schemeClr val="lt2"/>
              </a:solidFill>
              <a:latin typeface="Montserrat ExtraBold"/>
              <a:ea typeface="Montserrat ExtraBold"/>
              <a:cs typeface="Montserrat ExtraBold"/>
              <a:sym typeface="Montserrat ExtraBold"/>
            </a:endParaRPr>
          </a:p>
        </p:txBody>
      </p:sp>
      <p:sp>
        <p:nvSpPr>
          <p:cNvPr id="165" name="Google Shape;165;p34"/>
          <p:cNvSpPr/>
          <p:nvPr/>
        </p:nvSpPr>
        <p:spPr>
          <a:xfrm>
            <a:off x="498350" y="2011425"/>
            <a:ext cx="3966600" cy="1308000"/>
          </a:xfrm>
          <a:prstGeom prst="roundRect">
            <a:avLst>
              <a:gd name="adj" fmla="val 7064"/>
            </a:avLst>
          </a:prstGeom>
          <a:solidFill>
            <a:srgbClr val="7D7F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46425E"/>
                </a:solidFill>
                <a:latin typeface="Montserrat ExtraBold"/>
                <a:ea typeface="Montserrat ExtraBold"/>
                <a:cs typeface="Montserrat ExtraBold"/>
                <a:sym typeface="Montserrat ExtraBold"/>
              </a:rPr>
              <a:t>You live in your own </a:t>
            </a:r>
            <a:br>
              <a:rPr lang="en" sz="1300">
                <a:solidFill>
                  <a:srgbClr val="46425E"/>
                </a:solidFill>
                <a:latin typeface="Montserrat ExtraBold"/>
                <a:ea typeface="Montserrat ExtraBold"/>
                <a:cs typeface="Montserrat ExtraBold"/>
                <a:sym typeface="Montserrat ExtraBold"/>
              </a:rPr>
            </a:br>
            <a:r>
              <a:rPr lang="en" sz="1300">
                <a:solidFill>
                  <a:srgbClr val="46425E"/>
                </a:solidFill>
                <a:latin typeface="Montserrat ExtraBold"/>
                <a:ea typeface="Montserrat ExtraBold"/>
                <a:cs typeface="Montserrat ExtraBold"/>
                <a:sym typeface="Montserrat ExtraBold"/>
              </a:rPr>
              <a:t>home but your adult daughter </a:t>
            </a:r>
            <a:br>
              <a:rPr lang="en" sz="1300">
                <a:solidFill>
                  <a:srgbClr val="46425E"/>
                </a:solidFill>
                <a:latin typeface="Montserrat ExtraBold"/>
                <a:ea typeface="Montserrat ExtraBold"/>
                <a:cs typeface="Montserrat ExtraBold"/>
                <a:sym typeface="Montserrat ExtraBold"/>
              </a:rPr>
            </a:br>
            <a:r>
              <a:rPr lang="en" sz="1300">
                <a:solidFill>
                  <a:srgbClr val="46425E"/>
                </a:solidFill>
                <a:latin typeface="Montserrat ExtraBold"/>
                <a:ea typeface="Montserrat ExtraBold"/>
                <a:cs typeface="Montserrat ExtraBold"/>
                <a:sym typeface="Montserrat ExtraBold"/>
              </a:rPr>
              <a:t>wants you to have bank </a:t>
            </a:r>
            <a:br>
              <a:rPr lang="en" sz="1300">
                <a:solidFill>
                  <a:srgbClr val="46425E"/>
                </a:solidFill>
                <a:latin typeface="Montserrat ExtraBold"/>
                <a:ea typeface="Montserrat ExtraBold"/>
                <a:cs typeface="Montserrat ExtraBold"/>
                <a:sym typeface="Montserrat ExtraBold"/>
              </a:rPr>
            </a:br>
            <a:r>
              <a:rPr lang="en" sz="1300">
                <a:solidFill>
                  <a:srgbClr val="46425E"/>
                </a:solidFill>
                <a:latin typeface="Montserrat ExtraBold"/>
                <a:ea typeface="Montserrat ExtraBold"/>
                <a:cs typeface="Montserrat ExtraBold"/>
                <a:sym typeface="Montserrat ExtraBold"/>
              </a:rPr>
              <a:t>statements sent to her</a:t>
            </a:r>
            <a:endParaRPr sz="1300">
              <a:solidFill>
                <a:srgbClr val="46425E"/>
              </a:solidFill>
            </a:endParaRPr>
          </a:p>
        </p:txBody>
      </p:sp>
      <p:sp>
        <p:nvSpPr>
          <p:cNvPr id="166" name="Google Shape;166;p34"/>
          <p:cNvSpPr/>
          <p:nvPr/>
        </p:nvSpPr>
        <p:spPr>
          <a:xfrm>
            <a:off x="498350" y="3531210"/>
            <a:ext cx="3966600" cy="1308000"/>
          </a:xfrm>
          <a:prstGeom prst="roundRect">
            <a:avLst>
              <a:gd name="adj" fmla="val 7064"/>
            </a:avLst>
          </a:prstGeom>
          <a:solidFill>
            <a:srgbClr val="7D7F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2"/>
                </a:solidFill>
                <a:latin typeface="Montserrat ExtraBold"/>
                <a:ea typeface="Montserrat ExtraBold"/>
                <a:cs typeface="Montserrat ExtraBold"/>
                <a:sym typeface="Montserrat ExtraBold"/>
              </a:rPr>
              <a:t>Your nephew is pressuring you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to sign documents that give him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power of attorney but you are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feeling unsure about the choice</a:t>
            </a:r>
            <a:endParaRPr sz="1300">
              <a:solidFill>
                <a:schemeClr val="lt2"/>
              </a:solidFill>
              <a:latin typeface="Montserrat ExtraBold"/>
              <a:ea typeface="Montserrat ExtraBold"/>
              <a:cs typeface="Montserrat ExtraBold"/>
              <a:sym typeface="Montserrat ExtraBold"/>
            </a:endParaRPr>
          </a:p>
        </p:txBody>
      </p:sp>
      <p:sp>
        <p:nvSpPr>
          <p:cNvPr id="167" name="Google Shape;167;p34"/>
          <p:cNvSpPr/>
          <p:nvPr/>
        </p:nvSpPr>
        <p:spPr>
          <a:xfrm>
            <a:off x="4679053" y="2011425"/>
            <a:ext cx="3966600" cy="1308000"/>
          </a:xfrm>
          <a:prstGeom prst="roundRect">
            <a:avLst>
              <a:gd name="adj" fmla="val 7064"/>
            </a:avLst>
          </a:prstGeom>
          <a:solidFill>
            <a:srgbClr val="7D7F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2"/>
                </a:solidFill>
                <a:latin typeface="Montserrat ExtraBold"/>
                <a:ea typeface="Montserrat ExtraBold"/>
                <a:cs typeface="Montserrat ExtraBold"/>
                <a:sym typeface="Montserrat ExtraBold"/>
              </a:rPr>
              <a:t>A neighbor, also a contractor,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wants to do some work on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your house but won’t give you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an exact quote for the work</a:t>
            </a:r>
            <a:endParaRPr sz="1300">
              <a:solidFill>
                <a:schemeClr val="lt2"/>
              </a:solidFill>
              <a:latin typeface="Montserrat ExtraBold"/>
              <a:ea typeface="Montserrat ExtraBold"/>
              <a:cs typeface="Montserrat ExtraBold"/>
              <a:sym typeface="Montserrat ExtraBold"/>
            </a:endParaRPr>
          </a:p>
        </p:txBody>
      </p:sp>
      <p:sp>
        <p:nvSpPr>
          <p:cNvPr id="168" name="Google Shape;168;p34"/>
          <p:cNvSpPr/>
          <p:nvPr/>
        </p:nvSpPr>
        <p:spPr>
          <a:xfrm>
            <a:off x="4679053" y="3531210"/>
            <a:ext cx="3966600" cy="1308000"/>
          </a:xfrm>
          <a:prstGeom prst="roundRect">
            <a:avLst>
              <a:gd name="adj" fmla="val 7064"/>
            </a:avLst>
          </a:prstGeom>
          <a:solidFill>
            <a:srgbClr val="FBCFD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46425E"/>
                </a:solidFill>
                <a:latin typeface="Montserrat ExtraBold"/>
                <a:ea typeface="Montserrat ExtraBold"/>
                <a:cs typeface="Montserrat ExtraBold"/>
                <a:sym typeface="Montserrat ExtraBold"/>
              </a:rPr>
              <a:t>All of the above</a:t>
            </a:r>
            <a:endParaRPr sz="1300">
              <a:solidFill>
                <a:srgbClr val="46425E"/>
              </a:solidFill>
              <a:latin typeface="Montserrat ExtraBold"/>
              <a:ea typeface="Montserrat ExtraBold"/>
              <a:cs typeface="Montserrat ExtraBold"/>
              <a:sym typeface="Montserrat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pic>
        <p:nvPicPr>
          <p:cNvPr id="173" name="Google Shape;173;p35"/>
          <p:cNvPicPr preferRelativeResize="0"/>
          <p:nvPr/>
        </p:nvPicPr>
        <p:blipFill rotWithShape="1">
          <a:blip r:embed="rId3">
            <a:alphaModFix/>
          </a:blip>
          <a:srcRect t="8623" r="8991" b="14589"/>
          <a:stretch/>
        </p:blipFill>
        <p:spPr>
          <a:xfrm>
            <a:off x="-1" y="0"/>
            <a:ext cx="9144003" cy="5142245"/>
          </a:xfrm>
          <a:prstGeom prst="rect">
            <a:avLst/>
          </a:prstGeom>
          <a:noFill/>
          <a:ln>
            <a:noFill/>
          </a:ln>
        </p:spPr>
      </p:pic>
      <p:pic>
        <p:nvPicPr>
          <p:cNvPr id="174" name="Google Shape;174;p35"/>
          <p:cNvPicPr preferRelativeResize="0"/>
          <p:nvPr/>
        </p:nvPicPr>
        <p:blipFill>
          <a:blip r:embed="rId4">
            <a:alphaModFix/>
          </a:blip>
          <a:stretch>
            <a:fillRect/>
          </a:stretch>
        </p:blipFill>
        <p:spPr>
          <a:xfrm>
            <a:off x="285050" y="688225"/>
            <a:ext cx="3530175" cy="1655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CFD4"/>
        </a:solidFill>
        <a:effectLst/>
      </p:bgPr>
    </p:bg>
    <p:spTree>
      <p:nvGrpSpPr>
        <p:cNvPr id="1" name="Shape 178"/>
        <p:cNvGrpSpPr/>
        <p:nvPr/>
      </p:nvGrpSpPr>
      <p:grpSpPr>
        <a:xfrm>
          <a:off x="0" y="0"/>
          <a:ext cx="0" cy="0"/>
          <a:chOff x="0" y="0"/>
          <a:chExt cx="0" cy="0"/>
        </a:xfrm>
      </p:grpSpPr>
      <p:sp>
        <p:nvSpPr>
          <p:cNvPr id="179" name="Google Shape;179;p36"/>
          <p:cNvSpPr txBox="1"/>
          <p:nvPr/>
        </p:nvSpPr>
        <p:spPr>
          <a:xfrm>
            <a:off x="297350" y="300940"/>
            <a:ext cx="3048300" cy="16302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46425E"/>
                </a:solidFill>
                <a:latin typeface="Montserrat ExtraBold"/>
                <a:ea typeface="Montserrat ExtraBold"/>
                <a:cs typeface="Montserrat ExtraBold"/>
                <a:sym typeface="Montserrat ExtraBold"/>
              </a:rPr>
              <a:t>What is</a:t>
            </a:r>
            <a:endParaRPr sz="4000">
              <a:solidFill>
                <a:srgbClr val="46425E"/>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r>
              <a:rPr lang="en" sz="4000">
                <a:solidFill>
                  <a:srgbClr val="46425E"/>
                </a:solidFill>
                <a:latin typeface="Montserrat ExtraBold"/>
                <a:ea typeface="Montserrat ExtraBold"/>
                <a:cs typeface="Montserrat ExtraBold"/>
                <a:sym typeface="Montserrat ExtraBold"/>
              </a:rPr>
              <a:t>financial abuse?</a:t>
            </a:r>
            <a:endParaRPr sz="4000">
              <a:solidFill>
                <a:srgbClr val="46425E"/>
              </a:solidFill>
              <a:latin typeface="Montserrat ExtraBold"/>
              <a:ea typeface="Montserrat ExtraBold"/>
              <a:cs typeface="Montserrat ExtraBold"/>
              <a:sym typeface="Montserrat ExtraBold"/>
            </a:endParaRPr>
          </a:p>
        </p:txBody>
      </p:sp>
      <p:sp>
        <p:nvSpPr>
          <p:cNvPr id="180" name="Google Shape;180;p36"/>
          <p:cNvSpPr/>
          <p:nvPr/>
        </p:nvSpPr>
        <p:spPr>
          <a:xfrm>
            <a:off x="3931850" y="344850"/>
            <a:ext cx="4814100" cy="4453800"/>
          </a:xfrm>
          <a:prstGeom prst="roundRect">
            <a:avLst>
              <a:gd name="adj" fmla="val 4764"/>
            </a:avLst>
          </a:prstGeom>
          <a:solidFill>
            <a:srgbClr val="46425E"/>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sp>
        <p:nvSpPr>
          <p:cNvPr id="181" name="Google Shape;181;p36"/>
          <p:cNvSpPr txBox="1"/>
          <p:nvPr/>
        </p:nvSpPr>
        <p:spPr>
          <a:xfrm>
            <a:off x="4328675" y="3367337"/>
            <a:ext cx="3950700" cy="985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2100" b="1">
              <a:solidFill>
                <a:srgbClr val="FFFFFF"/>
              </a:solidFill>
              <a:latin typeface="Montserrat"/>
              <a:ea typeface="Montserrat"/>
              <a:cs typeface="Montserrat"/>
              <a:sym typeface="Montserrat"/>
            </a:endParaRPr>
          </a:p>
          <a:p>
            <a:pPr marL="228600" lvl="0" indent="-361950" algn="l" rtl="0">
              <a:spcBef>
                <a:spcPts val="1000"/>
              </a:spcBef>
              <a:spcAft>
                <a:spcPts val="1000"/>
              </a:spcAft>
              <a:buClr>
                <a:srgbClr val="FBCFD4"/>
              </a:buClr>
              <a:buSzPts val="2100"/>
              <a:buFont typeface="Montserrat"/>
              <a:buChar char="●"/>
            </a:pPr>
            <a:r>
              <a:rPr lang="en" sz="2100" b="1" u="sng">
                <a:solidFill>
                  <a:srgbClr val="FBCFD4"/>
                </a:solidFill>
                <a:latin typeface="Montserrat"/>
                <a:ea typeface="Montserrat"/>
                <a:cs typeface="Montserrat"/>
                <a:sym typeface="Montserrat"/>
              </a:rPr>
              <a:t>It is unethical and in </a:t>
            </a:r>
            <a:br>
              <a:rPr lang="en" sz="2100" b="1" u="sng">
                <a:solidFill>
                  <a:srgbClr val="FBCFD4"/>
                </a:solidFill>
                <a:latin typeface="Montserrat"/>
                <a:ea typeface="Montserrat"/>
                <a:cs typeface="Montserrat"/>
                <a:sym typeface="Montserrat"/>
              </a:rPr>
            </a:br>
            <a:r>
              <a:rPr lang="en" sz="2100" b="1" u="sng">
                <a:solidFill>
                  <a:srgbClr val="FBCFD4"/>
                </a:solidFill>
                <a:latin typeface="Montserrat"/>
                <a:ea typeface="Montserrat"/>
                <a:cs typeface="Montserrat"/>
                <a:sym typeface="Montserrat"/>
              </a:rPr>
              <a:t>many cases illegal.</a:t>
            </a:r>
            <a:endParaRPr sz="2100" b="1">
              <a:solidFill>
                <a:srgbClr val="FBCFD4"/>
              </a:solidFill>
              <a:latin typeface="Montserrat"/>
              <a:ea typeface="Montserrat"/>
              <a:cs typeface="Montserrat"/>
              <a:sym typeface="Montserrat"/>
            </a:endParaRPr>
          </a:p>
        </p:txBody>
      </p:sp>
      <p:pic>
        <p:nvPicPr>
          <p:cNvPr id="182" name="Google Shape;182;p36"/>
          <p:cNvPicPr preferRelativeResize="0"/>
          <p:nvPr/>
        </p:nvPicPr>
        <p:blipFill rotWithShape="1">
          <a:blip r:embed="rId3">
            <a:alphaModFix/>
          </a:blip>
          <a:srcRect b="11441"/>
          <a:stretch/>
        </p:blipFill>
        <p:spPr>
          <a:xfrm>
            <a:off x="2845125" y="3253325"/>
            <a:ext cx="1335751" cy="1890175"/>
          </a:xfrm>
          <a:prstGeom prst="rect">
            <a:avLst/>
          </a:prstGeom>
          <a:noFill/>
          <a:ln>
            <a:noFill/>
          </a:ln>
        </p:spPr>
      </p:pic>
      <p:sp>
        <p:nvSpPr>
          <p:cNvPr id="183" name="Google Shape;183;p36"/>
          <p:cNvSpPr txBox="1"/>
          <p:nvPr/>
        </p:nvSpPr>
        <p:spPr>
          <a:xfrm>
            <a:off x="4111775" y="2175260"/>
            <a:ext cx="4167600" cy="11592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FFFFFF"/>
              </a:buClr>
              <a:buSzPts val="2100"/>
              <a:buFont typeface="Montserrat"/>
              <a:buChar char="●"/>
            </a:pPr>
            <a:r>
              <a:rPr lang="en" sz="2100" b="1">
                <a:solidFill>
                  <a:srgbClr val="FFFFFF"/>
                </a:solidFill>
                <a:latin typeface="Montserrat"/>
                <a:ea typeface="Montserrat"/>
                <a:cs typeface="Montserrat"/>
                <a:sym typeface="Montserrat"/>
              </a:rPr>
              <a:t>That may include money, </a:t>
            </a:r>
            <a:br>
              <a:rPr lang="en" sz="2100" b="1">
                <a:solidFill>
                  <a:srgbClr val="FFFFFF"/>
                </a:solidFill>
                <a:latin typeface="Montserrat"/>
                <a:ea typeface="Montserrat"/>
                <a:cs typeface="Montserrat"/>
                <a:sym typeface="Montserrat"/>
              </a:rPr>
            </a:br>
            <a:r>
              <a:rPr lang="en" sz="2100" b="1">
                <a:solidFill>
                  <a:srgbClr val="FFFFFF"/>
                </a:solidFill>
                <a:latin typeface="Montserrat"/>
                <a:ea typeface="Montserrat"/>
                <a:cs typeface="Montserrat"/>
                <a:sym typeface="Montserrat"/>
              </a:rPr>
              <a:t>property or personal information.</a:t>
            </a:r>
            <a:endParaRPr sz="2100" b="1">
              <a:solidFill>
                <a:srgbClr val="FBCFD4"/>
              </a:solidFill>
              <a:latin typeface="Montserrat"/>
              <a:ea typeface="Montserrat"/>
              <a:cs typeface="Montserrat"/>
              <a:sym typeface="Montserrat"/>
            </a:endParaRPr>
          </a:p>
        </p:txBody>
      </p:sp>
      <p:sp>
        <p:nvSpPr>
          <p:cNvPr id="184" name="Google Shape;184;p36"/>
          <p:cNvSpPr txBox="1"/>
          <p:nvPr/>
        </p:nvSpPr>
        <p:spPr>
          <a:xfrm>
            <a:off x="4328675" y="617163"/>
            <a:ext cx="4167600" cy="1471200"/>
          </a:xfrm>
          <a:prstGeom prst="rect">
            <a:avLst/>
          </a:prstGeom>
          <a:noFill/>
          <a:ln>
            <a:noFill/>
          </a:ln>
        </p:spPr>
        <p:txBody>
          <a:bodyPr spcFirstLastPara="1" wrap="square" lIns="91425" tIns="91425" rIns="91425" bIns="91425" anchor="t" anchorCtr="0">
            <a:noAutofit/>
          </a:bodyPr>
          <a:lstStyle/>
          <a:p>
            <a:pPr marL="228600" lvl="0" indent="-361950" algn="l" rtl="0">
              <a:spcBef>
                <a:spcPts val="0"/>
              </a:spcBef>
              <a:spcAft>
                <a:spcPts val="1000"/>
              </a:spcAft>
              <a:buClr>
                <a:srgbClr val="FBCFD4"/>
              </a:buClr>
              <a:buSzPts val="2100"/>
              <a:buFont typeface="Montserrat"/>
              <a:buChar char="●"/>
            </a:pPr>
            <a:r>
              <a:rPr lang="en" sz="2100" b="1">
                <a:solidFill>
                  <a:srgbClr val="FBCFD4"/>
                </a:solidFill>
                <a:latin typeface="Montserrat"/>
                <a:ea typeface="Montserrat"/>
                <a:cs typeface="Montserrat"/>
                <a:sym typeface="Montserrat"/>
              </a:rPr>
              <a:t>Financial abuse occurs when someone tries to take or control something that belongs to you.</a:t>
            </a:r>
            <a:endParaRPr sz="2100" b="1">
              <a:solidFill>
                <a:srgbClr val="FBCFD4"/>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10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gtEl>
                                        <p:attrNameLst>
                                          <p:attrName>style.visibility</p:attrName>
                                        </p:attrNameLst>
                                      </p:cBhvr>
                                      <p:to>
                                        <p:strVal val="visible"/>
                                      </p:to>
                                    </p:set>
                                    <p:animEffect transition="in" filter="fade">
                                      <p:cBhvr>
                                        <p:cTn id="1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D7FBD"/>
        </a:solidFill>
        <a:effectLst/>
      </p:bgPr>
    </p:bg>
    <p:spTree>
      <p:nvGrpSpPr>
        <p:cNvPr id="1" name="Shape 188"/>
        <p:cNvGrpSpPr/>
        <p:nvPr/>
      </p:nvGrpSpPr>
      <p:grpSpPr>
        <a:xfrm>
          <a:off x="0" y="0"/>
          <a:ext cx="0" cy="0"/>
          <a:chOff x="0" y="0"/>
          <a:chExt cx="0" cy="0"/>
        </a:xfrm>
      </p:grpSpPr>
      <p:sp>
        <p:nvSpPr>
          <p:cNvPr id="189" name="Google Shape;189;p37"/>
          <p:cNvSpPr txBox="1"/>
          <p:nvPr/>
        </p:nvSpPr>
        <p:spPr>
          <a:xfrm>
            <a:off x="4377024" y="471281"/>
            <a:ext cx="4398300" cy="14022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1000"/>
              </a:spcAft>
              <a:buClr>
                <a:srgbClr val="13294F"/>
              </a:buClr>
              <a:buSzPts val="2000"/>
              <a:buFont typeface="Montserrat"/>
              <a:buChar char="●"/>
            </a:pPr>
            <a:r>
              <a:rPr lang="en" sz="2000" b="1">
                <a:solidFill>
                  <a:srgbClr val="13294F"/>
                </a:solidFill>
                <a:latin typeface="Montserrat"/>
                <a:ea typeface="Montserrat"/>
                <a:cs typeface="Montserrat"/>
                <a:sym typeface="Montserrat"/>
              </a:rPr>
              <a:t>Usually have fixed incomes making it hard to recover from their loss through earnings</a:t>
            </a:r>
            <a:endParaRPr sz="2000" b="1">
              <a:solidFill>
                <a:srgbClr val="FFFFFF"/>
              </a:solidFill>
              <a:latin typeface="Montserrat"/>
              <a:ea typeface="Montserrat"/>
              <a:cs typeface="Montserrat"/>
              <a:sym typeface="Montserrat"/>
            </a:endParaRPr>
          </a:p>
        </p:txBody>
      </p:sp>
      <p:sp>
        <p:nvSpPr>
          <p:cNvPr id="190" name="Google Shape;190;p37"/>
          <p:cNvSpPr/>
          <p:nvPr/>
        </p:nvSpPr>
        <p:spPr>
          <a:xfrm>
            <a:off x="467850" y="279450"/>
            <a:ext cx="3435600" cy="4584600"/>
          </a:xfrm>
          <a:prstGeom prst="roundRect">
            <a:avLst>
              <a:gd name="adj" fmla="val 3802"/>
            </a:avLst>
          </a:prstGeom>
          <a:solidFill>
            <a:srgbClr val="46425E"/>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endParaRPr sz="2700">
              <a:solidFill>
                <a:srgbClr val="FFFFFF"/>
              </a:solidFill>
              <a:latin typeface="Montserrat ExtraBold"/>
              <a:ea typeface="Montserrat ExtraBold"/>
              <a:cs typeface="Montserrat ExtraBold"/>
              <a:sym typeface="Montserrat ExtraBold"/>
            </a:endParaRPr>
          </a:p>
        </p:txBody>
      </p:sp>
      <p:pic>
        <p:nvPicPr>
          <p:cNvPr id="191" name="Google Shape;191;p37"/>
          <p:cNvPicPr preferRelativeResize="0"/>
          <p:nvPr/>
        </p:nvPicPr>
        <p:blipFill rotWithShape="1">
          <a:blip r:embed="rId3">
            <a:alphaModFix/>
          </a:blip>
          <a:srcRect t="-2612" b="8970"/>
          <a:stretch/>
        </p:blipFill>
        <p:spPr>
          <a:xfrm>
            <a:off x="135513" y="2649675"/>
            <a:ext cx="4100276" cy="2493825"/>
          </a:xfrm>
          <a:prstGeom prst="rect">
            <a:avLst/>
          </a:prstGeom>
          <a:noFill/>
          <a:ln>
            <a:noFill/>
          </a:ln>
        </p:spPr>
      </p:pic>
      <p:sp>
        <p:nvSpPr>
          <p:cNvPr id="192" name="Google Shape;192;p37"/>
          <p:cNvSpPr txBox="1"/>
          <p:nvPr/>
        </p:nvSpPr>
        <p:spPr>
          <a:xfrm>
            <a:off x="618025" y="387725"/>
            <a:ext cx="2928900" cy="1577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1100"/>
              </a:spcAft>
              <a:buNone/>
            </a:pPr>
            <a:r>
              <a:rPr lang="en" sz="2500">
                <a:solidFill>
                  <a:srgbClr val="FFFFFF"/>
                </a:solidFill>
                <a:latin typeface="Montserrat ExtraBold"/>
                <a:ea typeface="Montserrat ExtraBold"/>
                <a:cs typeface="Montserrat ExtraBold"/>
                <a:sym typeface="Montserrat ExtraBold"/>
              </a:rPr>
              <a:t>Seniors are more at risk of financial </a:t>
            </a:r>
            <a:br>
              <a:rPr lang="en" sz="2500">
                <a:solidFill>
                  <a:srgbClr val="FFFFFF"/>
                </a:solidFill>
                <a:latin typeface="Montserrat ExtraBold"/>
                <a:ea typeface="Montserrat ExtraBold"/>
                <a:cs typeface="Montserrat ExtraBold"/>
                <a:sym typeface="Montserrat ExtraBold"/>
              </a:rPr>
            </a:br>
            <a:r>
              <a:rPr lang="en" sz="2500">
                <a:solidFill>
                  <a:srgbClr val="FFFFFF"/>
                </a:solidFill>
                <a:latin typeface="Montserrat ExtraBold"/>
                <a:ea typeface="Montserrat ExtraBold"/>
                <a:cs typeface="Montserrat ExtraBold"/>
                <a:sym typeface="Montserrat ExtraBold"/>
              </a:rPr>
              <a:t>abuse. Why?</a:t>
            </a:r>
            <a:endParaRPr sz="2500"/>
          </a:p>
        </p:txBody>
      </p:sp>
      <p:sp>
        <p:nvSpPr>
          <p:cNvPr id="193" name="Google Shape;193;p37"/>
          <p:cNvSpPr txBox="1"/>
          <p:nvPr/>
        </p:nvSpPr>
        <p:spPr>
          <a:xfrm>
            <a:off x="4377024" y="1859114"/>
            <a:ext cx="4398300" cy="842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1000"/>
              </a:spcAft>
              <a:buClr>
                <a:srgbClr val="FFFFFF"/>
              </a:buClr>
              <a:buSzPts val="2000"/>
              <a:buFont typeface="Montserrat"/>
              <a:buChar char="●"/>
            </a:pPr>
            <a:r>
              <a:rPr lang="en" sz="2000" b="1">
                <a:solidFill>
                  <a:srgbClr val="FFFFFF"/>
                </a:solidFill>
                <a:latin typeface="Montserrat"/>
                <a:ea typeface="Montserrat"/>
                <a:cs typeface="Montserrat"/>
                <a:sym typeface="Montserrat"/>
              </a:rPr>
              <a:t>Many seniors must depend on others for support</a:t>
            </a:r>
            <a:endParaRPr sz="2000" b="1">
              <a:solidFill>
                <a:srgbClr val="FFFFFF"/>
              </a:solidFill>
              <a:latin typeface="Montserrat"/>
              <a:ea typeface="Montserrat"/>
              <a:cs typeface="Montserrat"/>
              <a:sym typeface="Montserrat"/>
            </a:endParaRPr>
          </a:p>
        </p:txBody>
      </p:sp>
      <p:sp>
        <p:nvSpPr>
          <p:cNvPr id="194" name="Google Shape;194;p37"/>
          <p:cNvSpPr txBox="1"/>
          <p:nvPr/>
        </p:nvSpPr>
        <p:spPr>
          <a:xfrm>
            <a:off x="4377024" y="2686159"/>
            <a:ext cx="3861000" cy="1115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13294F"/>
              </a:buClr>
              <a:buSzPts val="2000"/>
              <a:buFont typeface="Montserrat"/>
              <a:buChar char="●"/>
            </a:pPr>
            <a:r>
              <a:rPr lang="en" sz="2000" b="1">
                <a:solidFill>
                  <a:srgbClr val="13294F"/>
                </a:solidFill>
                <a:latin typeface="Montserrat"/>
                <a:ea typeface="Montserrat"/>
                <a:cs typeface="Montserrat"/>
                <a:sym typeface="Montserrat"/>
              </a:rPr>
              <a:t>Many seniors are more isolated making it hard to get help</a:t>
            </a:r>
            <a:endParaRPr sz="2000" b="1">
              <a:solidFill>
                <a:srgbClr val="FFFFFF"/>
              </a:solidFill>
              <a:latin typeface="Montserrat"/>
              <a:ea typeface="Montserrat"/>
              <a:cs typeface="Montserrat"/>
              <a:sym typeface="Montserrat"/>
            </a:endParaRPr>
          </a:p>
        </p:txBody>
      </p:sp>
      <p:sp>
        <p:nvSpPr>
          <p:cNvPr id="195" name="Google Shape;195;p37"/>
          <p:cNvSpPr txBox="1"/>
          <p:nvPr/>
        </p:nvSpPr>
        <p:spPr>
          <a:xfrm>
            <a:off x="4377024" y="3821856"/>
            <a:ext cx="4398300" cy="7788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1000"/>
              </a:spcAft>
              <a:buClr>
                <a:srgbClr val="FFFFFF"/>
              </a:buClr>
              <a:buSzPts val="2000"/>
              <a:buFont typeface="Montserrat"/>
              <a:buChar char="●"/>
            </a:pPr>
            <a:r>
              <a:rPr lang="en" sz="2000" b="1">
                <a:solidFill>
                  <a:srgbClr val="FFFFFF"/>
                </a:solidFill>
                <a:latin typeface="Montserrat"/>
                <a:ea typeface="Montserrat"/>
                <a:cs typeface="Montserrat"/>
                <a:sym typeface="Montserrat"/>
              </a:rPr>
              <a:t>Financial abuse can have a negative impact on health</a:t>
            </a:r>
            <a:endParaRPr sz="2000" b="1">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fade">
                                      <p:cBhvr>
                                        <p:cTn id="12" dur="1000"/>
                                        <p:tgtEl>
                                          <p:spTgt spid="1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10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5"/>
                                        </p:tgtEl>
                                        <p:attrNameLst>
                                          <p:attrName>style.visibility</p:attrName>
                                        </p:attrNameLst>
                                      </p:cBhvr>
                                      <p:to>
                                        <p:strVal val="visible"/>
                                      </p:to>
                                    </p:set>
                                    <p:animEffect transition="in" filter="fade">
                                      <p:cBhvr>
                                        <p:cTn id="22"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199"/>
        <p:cNvGrpSpPr/>
        <p:nvPr/>
      </p:nvGrpSpPr>
      <p:grpSpPr>
        <a:xfrm>
          <a:off x="0" y="0"/>
          <a:ext cx="0" cy="0"/>
          <a:chOff x="0" y="0"/>
          <a:chExt cx="0" cy="0"/>
        </a:xfrm>
      </p:grpSpPr>
      <p:pic>
        <p:nvPicPr>
          <p:cNvPr id="200" name="Google Shape;200;p38"/>
          <p:cNvPicPr preferRelativeResize="0"/>
          <p:nvPr/>
        </p:nvPicPr>
        <p:blipFill rotWithShape="1">
          <a:blip r:embed="rId3">
            <a:alphaModFix/>
          </a:blip>
          <a:srcRect b="15626"/>
          <a:stretch/>
        </p:blipFill>
        <p:spPr>
          <a:xfrm>
            <a:off x="0" y="0"/>
            <a:ext cx="9144003" cy="5142245"/>
          </a:xfrm>
          <a:prstGeom prst="rect">
            <a:avLst/>
          </a:prstGeom>
          <a:noFill/>
          <a:ln>
            <a:noFill/>
          </a:ln>
        </p:spPr>
      </p:pic>
      <p:pic>
        <p:nvPicPr>
          <p:cNvPr id="201" name="Google Shape;201;p38"/>
          <p:cNvPicPr preferRelativeResize="0"/>
          <p:nvPr/>
        </p:nvPicPr>
        <p:blipFill>
          <a:blip r:embed="rId4">
            <a:alphaModFix/>
          </a:blip>
          <a:stretch>
            <a:fillRect/>
          </a:stretch>
        </p:blipFill>
        <p:spPr>
          <a:xfrm rot="-625749">
            <a:off x="382326" y="620793"/>
            <a:ext cx="4544522" cy="16955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205"/>
        <p:cNvGrpSpPr/>
        <p:nvPr/>
      </p:nvGrpSpPr>
      <p:grpSpPr>
        <a:xfrm>
          <a:off x="0" y="0"/>
          <a:ext cx="0" cy="0"/>
          <a:chOff x="0" y="0"/>
          <a:chExt cx="0" cy="0"/>
        </a:xfrm>
      </p:grpSpPr>
      <p:pic>
        <p:nvPicPr>
          <p:cNvPr id="206" name="Google Shape;206;p39"/>
          <p:cNvPicPr preferRelativeResize="0"/>
          <p:nvPr/>
        </p:nvPicPr>
        <p:blipFill rotWithShape="1">
          <a:blip r:embed="rId3">
            <a:alphaModFix/>
          </a:blip>
          <a:srcRect b="27039"/>
          <a:stretch/>
        </p:blipFill>
        <p:spPr>
          <a:xfrm>
            <a:off x="3489025" y="294750"/>
            <a:ext cx="5654976" cy="4437727"/>
          </a:xfrm>
          <a:prstGeom prst="rect">
            <a:avLst/>
          </a:prstGeom>
          <a:noFill/>
          <a:ln>
            <a:noFill/>
          </a:ln>
        </p:spPr>
      </p:pic>
      <p:sp>
        <p:nvSpPr>
          <p:cNvPr id="207" name="Google Shape;207;p39"/>
          <p:cNvSpPr txBox="1"/>
          <p:nvPr/>
        </p:nvSpPr>
        <p:spPr>
          <a:xfrm>
            <a:off x="346700" y="393485"/>
            <a:ext cx="3048300" cy="16032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46425E"/>
                </a:solidFill>
                <a:latin typeface="Montserrat ExtraBold"/>
                <a:ea typeface="Montserrat ExtraBold"/>
                <a:cs typeface="Montserrat ExtraBold"/>
                <a:sym typeface="Montserrat ExtraBold"/>
              </a:rPr>
              <a:t>Forms of financial abuse</a:t>
            </a:r>
            <a:endParaRPr sz="4000">
              <a:solidFill>
                <a:srgbClr val="46425E"/>
              </a:solidFill>
              <a:latin typeface="Montserrat ExtraBold"/>
              <a:ea typeface="Montserrat ExtraBold"/>
              <a:cs typeface="Montserrat ExtraBold"/>
              <a:sym typeface="Montserrat ExtraBold"/>
            </a:endParaRPr>
          </a:p>
        </p:txBody>
      </p:sp>
      <p:sp>
        <p:nvSpPr>
          <p:cNvPr id="208" name="Google Shape;208;p39"/>
          <p:cNvSpPr txBox="1"/>
          <p:nvPr/>
        </p:nvSpPr>
        <p:spPr>
          <a:xfrm>
            <a:off x="3796025" y="2713625"/>
            <a:ext cx="4340400" cy="16572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200" b="1" u="sng">
                <a:solidFill>
                  <a:schemeClr val="lt2"/>
                </a:solidFill>
                <a:latin typeface="Montserrat"/>
                <a:ea typeface="Montserrat"/>
                <a:cs typeface="Montserrat"/>
                <a:sym typeface="Montserrat"/>
              </a:rPr>
              <a:t>A legal document that gives someone the authority to act on your behalf with respect to financial matters.</a:t>
            </a:r>
            <a:endParaRPr sz="2200" b="1" u="sng">
              <a:solidFill>
                <a:schemeClr val="lt2"/>
              </a:solidFill>
              <a:latin typeface="Montserrat"/>
              <a:ea typeface="Montserrat"/>
              <a:cs typeface="Montserrat"/>
              <a:sym typeface="Montserrat"/>
            </a:endParaRPr>
          </a:p>
        </p:txBody>
      </p:sp>
      <p:sp>
        <p:nvSpPr>
          <p:cNvPr id="209" name="Google Shape;209;p39"/>
          <p:cNvSpPr txBox="1"/>
          <p:nvPr/>
        </p:nvSpPr>
        <p:spPr>
          <a:xfrm>
            <a:off x="3772987" y="558680"/>
            <a:ext cx="3573600" cy="160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r>
              <a:rPr lang="en" sz="3000">
                <a:solidFill>
                  <a:srgbClr val="FBCFD4"/>
                </a:solidFill>
                <a:latin typeface="Montserrat ExtraBold"/>
                <a:ea typeface="Montserrat ExtraBold"/>
                <a:cs typeface="Montserrat ExtraBold"/>
                <a:sym typeface="Montserrat ExtraBold"/>
              </a:rPr>
              <a:t>Power of Attorney (POA) – Property</a:t>
            </a:r>
            <a:endParaRPr sz="3000">
              <a:solidFill>
                <a:srgbClr val="FBCFD4"/>
              </a:solidFill>
              <a:latin typeface="Montserrat ExtraBold"/>
              <a:ea typeface="Montserrat ExtraBold"/>
              <a:cs typeface="Montserrat ExtraBold"/>
              <a:sym typeface="Montserrat ExtraBold"/>
            </a:endParaRPr>
          </a:p>
        </p:txBody>
      </p:sp>
      <p:cxnSp>
        <p:nvCxnSpPr>
          <p:cNvPr id="210" name="Google Shape;210;p39"/>
          <p:cNvCxnSpPr/>
          <p:nvPr/>
        </p:nvCxnSpPr>
        <p:spPr>
          <a:xfrm>
            <a:off x="3349989" y="4732475"/>
            <a:ext cx="5382000" cy="0"/>
          </a:xfrm>
          <a:prstGeom prst="straightConnector1">
            <a:avLst/>
          </a:prstGeom>
          <a:noFill/>
          <a:ln w="76200" cap="flat" cmpd="sng">
            <a:solidFill>
              <a:srgbClr val="00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214"/>
        <p:cNvGrpSpPr/>
        <p:nvPr/>
      </p:nvGrpSpPr>
      <p:grpSpPr>
        <a:xfrm>
          <a:off x="0" y="0"/>
          <a:ext cx="0" cy="0"/>
          <a:chOff x="0" y="0"/>
          <a:chExt cx="0" cy="0"/>
        </a:xfrm>
      </p:grpSpPr>
      <p:grpSp>
        <p:nvGrpSpPr>
          <p:cNvPr id="215" name="Google Shape;215;p40"/>
          <p:cNvGrpSpPr/>
          <p:nvPr/>
        </p:nvGrpSpPr>
        <p:grpSpPr>
          <a:xfrm>
            <a:off x="556800" y="294750"/>
            <a:ext cx="8587201" cy="4437727"/>
            <a:chOff x="556800" y="294750"/>
            <a:chExt cx="8587201" cy="4437727"/>
          </a:xfrm>
        </p:grpSpPr>
        <p:pic>
          <p:nvPicPr>
            <p:cNvPr id="216" name="Google Shape;216;p40"/>
            <p:cNvPicPr preferRelativeResize="0"/>
            <p:nvPr/>
          </p:nvPicPr>
          <p:blipFill rotWithShape="1">
            <a:blip r:embed="rId3">
              <a:alphaModFix/>
            </a:blip>
            <a:srcRect b="27039"/>
            <a:stretch/>
          </p:blipFill>
          <p:spPr>
            <a:xfrm>
              <a:off x="3489025" y="294750"/>
              <a:ext cx="5654976" cy="4437727"/>
            </a:xfrm>
            <a:prstGeom prst="rect">
              <a:avLst/>
            </a:prstGeom>
            <a:noFill/>
            <a:ln>
              <a:noFill/>
            </a:ln>
          </p:spPr>
        </p:pic>
        <p:pic>
          <p:nvPicPr>
            <p:cNvPr id="217" name="Google Shape;217;p40"/>
            <p:cNvPicPr preferRelativeResize="0"/>
            <p:nvPr/>
          </p:nvPicPr>
          <p:blipFill rotWithShape="1">
            <a:blip r:embed="rId3">
              <a:alphaModFix/>
            </a:blip>
            <a:srcRect r="22166" b="27039"/>
            <a:stretch/>
          </p:blipFill>
          <p:spPr>
            <a:xfrm>
              <a:off x="556800" y="294750"/>
              <a:ext cx="4401474" cy="4437727"/>
            </a:xfrm>
            <a:prstGeom prst="rect">
              <a:avLst/>
            </a:prstGeom>
            <a:noFill/>
            <a:ln>
              <a:noFill/>
            </a:ln>
          </p:spPr>
        </p:pic>
      </p:grpSp>
      <p:cxnSp>
        <p:nvCxnSpPr>
          <p:cNvPr id="218" name="Google Shape;218;p40"/>
          <p:cNvCxnSpPr/>
          <p:nvPr/>
        </p:nvCxnSpPr>
        <p:spPr>
          <a:xfrm>
            <a:off x="369525" y="4732475"/>
            <a:ext cx="8362500" cy="0"/>
          </a:xfrm>
          <a:prstGeom prst="straightConnector1">
            <a:avLst/>
          </a:prstGeom>
          <a:noFill/>
          <a:ln w="76200" cap="flat" cmpd="sng">
            <a:solidFill>
              <a:srgbClr val="000000"/>
            </a:solidFill>
            <a:prstDash val="solid"/>
            <a:round/>
            <a:headEnd type="none" w="med" len="med"/>
            <a:tailEnd type="none" w="med" len="med"/>
          </a:ln>
        </p:spPr>
      </p:cxnSp>
      <p:sp>
        <p:nvSpPr>
          <p:cNvPr id="219" name="Google Shape;219;p40"/>
          <p:cNvSpPr txBox="1"/>
          <p:nvPr/>
        </p:nvSpPr>
        <p:spPr>
          <a:xfrm>
            <a:off x="2194950" y="802975"/>
            <a:ext cx="4754100" cy="9978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3000">
                <a:solidFill>
                  <a:srgbClr val="FBCFD4"/>
                </a:solidFill>
                <a:latin typeface="Montserrat ExtraBold"/>
                <a:ea typeface="Montserrat ExtraBold"/>
                <a:cs typeface="Montserrat ExtraBold"/>
                <a:sym typeface="Montserrat ExtraBold"/>
              </a:rPr>
              <a:t>What to consider when choosing a POA</a:t>
            </a:r>
            <a:endParaRPr sz="3000">
              <a:solidFill>
                <a:srgbClr val="FBCFD4"/>
              </a:solidFill>
              <a:latin typeface="Montserrat ExtraBold"/>
              <a:ea typeface="Montserrat ExtraBold"/>
              <a:cs typeface="Montserrat ExtraBold"/>
              <a:sym typeface="Montserrat ExtraBold"/>
            </a:endParaRPr>
          </a:p>
        </p:txBody>
      </p:sp>
      <p:sp>
        <p:nvSpPr>
          <p:cNvPr id="220" name="Google Shape;220;p40"/>
          <p:cNvSpPr/>
          <p:nvPr/>
        </p:nvSpPr>
        <p:spPr>
          <a:xfrm>
            <a:off x="1174763" y="2298138"/>
            <a:ext cx="3201600" cy="503700"/>
          </a:xfrm>
          <a:prstGeom prst="roundRect">
            <a:avLst>
              <a:gd name="adj" fmla="val 7064"/>
            </a:avLst>
          </a:prstGeom>
          <a:solidFill>
            <a:srgbClr val="C2D8DB"/>
          </a:solidFill>
          <a:ln>
            <a:noFill/>
          </a:ln>
        </p:spPr>
        <p:txBody>
          <a:bodyPr spcFirstLastPara="1" wrap="square" lIns="91425" tIns="91425" rIns="91425" bIns="91425" anchor="ctr" anchorCtr="0">
            <a:noAutofit/>
          </a:bodyPr>
          <a:lstStyle/>
          <a:p>
            <a:pPr marL="4572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Personal Suitability</a:t>
            </a:r>
            <a:endParaRPr sz="2000">
              <a:solidFill>
                <a:srgbClr val="46425E"/>
              </a:solidFill>
              <a:latin typeface="Montserrat ExtraBold"/>
              <a:ea typeface="Montserrat ExtraBold"/>
              <a:cs typeface="Montserrat ExtraBold"/>
              <a:sym typeface="Montserrat ExtraBold"/>
            </a:endParaRPr>
          </a:p>
        </p:txBody>
      </p:sp>
      <p:sp>
        <p:nvSpPr>
          <p:cNvPr id="221" name="Google Shape;221;p40"/>
          <p:cNvSpPr/>
          <p:nvPr/>
        </p:nvSpPr>
        <p:spPr>
          <a:xfrm>
            <a:off x="1174763" y="3022713"/>
            <a:ext cx="3201600" cy="503700"/>
          </a:xfrm>
          <a:prstGeom prst="roundRect">
            <a:avLst>
              <a:gd name="adj" fmla="val 7064"/>
            </a:avLst>
          </a:prstGeom>
          <a:solidFill>
            <a:srgbClr val="FBCFD4"/>
          </a:solidFill>
          <a:ln>
            <a:noFill/>
          </a:ln>
        </p:spPr>
        <p:txBody>
          <a:bodyPr spcFirstLastPara="1" wrap="square" lIns="91425" tIns="91425" rIns="91425" bIns="91425" anchor="ctr" anchorCtr="0">
            <a:noAutofit/>
          </a:bodyPr>
          <a:lstStyle/>
          <a:p>
            <a:pPr marL="4572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Trustworthiness</a:t>
            </a:r>
            <a:endParaRPr sz="2000">
              <a:solidFill>
                <a:srgbClr val="46425E"/>
              </a:solidFill>
              <a:latin typeface="Montserrat ExtraBold"/>
              <a:ea typeface="Montserrat ExtraBold"/>
              <a:cs typeface="Montserrat ExtraBold"/>
              <a:sym typeface="Montserrat ExtraBold"/>
            </a:endParaRPr>
          </a:p>
        </p:txBody>
      </p:sp>
      <p:sp>
        <p:nvSpPr>
          <p:cNvPr id="222" name="Google Shape;222;p40"/>
          <p:cNvSpPr/>
          <p:nvPr/>
        </p:nvSpPr>
        <p:spPr>
          <a:xfrm>
            <a:off x="1174763" y="3747288"/>
            <a:ext cx="3201600" cy="503700"/>
          </a:xfrm>
          <a:prstGeom prst="roundRect">
            <a:avLst>
              <a:gd name="adj" fmla="val 7064"/>
            </a:avLst>
          </a:prstGeom>
          <a:solidFill>
            <a:srgbClr val="C2D8DB"/>
          </a:solidFill>
          <a:ln>
            <a:noFill/>
          </a:ln>
        </p:spPr>
        <p:txBody>
          <a:bodyPr spcFirstLastPara="1" wrap="square" lIns="91425" tIns="91425" rIns="91425" bIns="91425" anchor="ctr" anchorCtr="0">
            <a:noAutofit/>
          </a:bodyPr>
          <a:lstStyle/>
          <a:p>
            <a:pPr marL="4572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Experience</a:t>
            </a:r>
            <a:endParaRPr sz="2000">
              <a:solidFill>
                <a:srgbClr val="46425E"/>
              </a:solidFill>
              <a:latin typeface="Montserrat ExtraBold"/>
              <a:ea typeface="Montserrat ExtraBold"/>
              <a:cs typeface="Montserrat ExtraBold"/>
              <a:sym typeface="Montserrat ExtraBold"/>
            </a:endParaRPr>
          </a:p>
        </p:txBody>
      </p:sp>
      <p:sp>
        <p:nvSpPr>
          <p:cNvPr id="223" name="Google Shape;223;p40"/>
          <p:cNvSpPr/>
          <p:nvPr/>
        </p:nvSpPr>
        <p:spPr>
          <a:xfrm>
            <a:off x="4767638" y="2298138"/>
            <a:ext cx="3201600" cy="503700"/>
          </a:xfrm>
          <a:prstGeom prst="roundRect">
            <a:avLst>
              <a:gd name="adj" fmla="val 7064"/>
            </a:avLst>
          </a:prstGeom>
          <a:solidFill>
            <a:srgbClr val="FBCFD4"/>
          </a:solidFill>
          <a:ln>
            <a:noFill/>
          </a:ln>
        </p:spPr>
        <p:txBody>
          <a:bodyPr spcFirstLastPara="1" wrap="square" lIns="91425" tIns="91425" rIns="91425" bIns="91425" anchor="ctr" anchorCtr="0">
            <a:noAutofit/>
          </a:bodyPr>
          <a:lstStyle/>
          <a:p>
            <a:pPr marL="4572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Availability</a:t>
            </a:r>
            <a:endParaRPr sz="2000">
              <a:solidFill>
                <a:srgbClr val="46425E"/>
              </a:solidFill>
              <a:latin typeface="Montserrat ExtraBold"/>
              <a:ea typeface="Montserrat ExtraBold"/>
              <a:cs typeface="Montserrat ExtraBold"/>
              <a:sym typeface="Montserrat ExtraBold"/>
            </a:endParaRPr>
          </a:p>
        </p:txBody>
      </p:sp>
      <p:sp>
        <p:nvSpPr>
          <p:cNvPr id="224" name="Google Shape;224;p40"/>
          <p:cNvSpPr/>
          <p:nvPr/>
        </p:nvSpPr>
        <p:spPr>
          <a:xfrm>
            <a:off x="4767638" y="3022713"/>
            <a:ext cx="3201600" cy="503700"/>
          </a:xfrm>
          <a:prstGeom prst="roundRect">
            <a:avLst>
              <a:gd name="adj" fmla="val 7064"/>
            </a:avLst>
          </a:prstGeom>
          <a:solidFill>
            <a:srgbClr val="C2D8DB"/>
          </a:solidFill>
          <a:ln>
            <a:noFill/>
          </a:ln>
        </p:spPr>
        <p:txBody>
          <a:bodyPr spcFirstLastPara="1" wrap="square" lIns="91425" tIns="91425" rIns="91425" bIns="91425" anchor="ctr" anchorCtr="0">
            <a:noAutofit/>
          </a:bodyPr>
          <a:lstStyle/>
          <a:p>
            <a:pPr marL="4572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Reliability</a:t>
            </a:r>
            <a:endParaRPr sz="2000">
              <a:solidFill>
                <a:srgbClr val="46425E"/>
              </a:solidFill>
              <a:latin typeface="Montserrat ExtraBold"/>
              <a:ea typeface="Montserrat ExtraBold"/>
              <a:cs typeface="Montserrat ExtraBold"/>
              <a:sym typeface="Montserrat ExtraBold"/>
            </a:endParaRPr>
          </a:p>
        </p:txBody>
      </p:sp>
      <p:sp>
        <p:nvSpPr>
          <p:cNvPr id="225" name="Google Shape;225;p40"/>
          <p:cNvSpPr/>
          <p:nvPr/>
        </p:nvSpPr>
        <p:spPr>
          <a:xfrm>
            <a:off x="4767638" y="3747288"/>
            <a:ext cx="3201600" cy="503700"/>
          </a:xfrm>
          <a:prstGeom prst="roundRect">
            <a:avLst>
              <a:gd name="adj" fmla="val 7064"/>
            </a:avLst>
          </a:prstGeom>
          <a:solidFill>
            <a:srgbClr val="FBCFD4"/>
          </a:solidFill>
          <a:ln>
            <a:noFill/>
          </a:ln>
        </p:spPr>
        <p:txBody>
          <a:bodyPr spcFirstLastPara="1" wrap="square" lIns="91425" tIns="91425" rIns="91425" bIns="91425" anchor="ctr" anchorCtr="0">
            <a:noAutofit/>
          </a:bodyPr>
          <a:lstStyle/>
          <a:p>
            <a:pPr marL="4572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Willingness</a:t>
            </a:r>
            <a:endParaRPr sz="2000">
              <a:solidFill>
                <a:srgbClr val="46425E"/>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1000"/>
                                        <p:tgtEl>
                                          <p:spTgt spid="2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10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
                                        </p:tgtEl>
                                        <p:attrNameLst>
                                          <p:attrName>style.visibility</p:attrName>
                                        </p:attrNameLst>
                                      </p:cBhvr>
                                      <p:to>
                                        <p:strVal val="visible"/>
                                      </p:to>
                                    </p:set>
                                    <p:animEffect transition="in" filter="fade">
                                      <p:cBhvr>
                                        <p:cTn id="22" dur="1000"/>
                                        <p:tgtEl>
                                          <p:spTgt spid="2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4"/>
                                        </p:tgtEl>
                                        <p:attrNameLst>
                                          <p:attrName>style.visibility</p:attrName>
                                        </p:attrNameLst>
                                      </p:cBhvr>
                                      <p:to>
                                        <p:strVal val="visible"/>
                                      </p:to>
                                    </p:set>
                                    <p:animEffect transition="in" filter="fade">
                                      <p:cBhvr>
                                        <p:cTn id="27" dur="1000"/>
                                        <p:tgtEl>
                                          <p:spTgt spid="2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
                                        </p:tgtEl>
                                        <p:attrNameLst>
                                          <p:attrName>style.visibility</p:attrName>
                                        </p:attrNameLst>
                                      </p:cBhvr>
                                      <p:to>
                                        <p:strVal val="visible"/>
                                      </p:to>
                                    </p:set>
                                    <p:animEffect transition="in" filter="fade">
                                      <p:cBhvr>
                                        <p:cTn id="32"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229"/>
        <p:cNvGrpSpPr/>
        <p:nvPr/>
      </p:nvGrpSpPr>
      <p:grpSpPr>
        <a:xfrm>
          <a:off x="0" y="0"/>
          <a:ext cx="0" cy="0"/>
          <a:chOff x="0" y="0"/>
          <a:chExt cx="0" cy="0"/>
        </a:xfrm>
      </p:grpSpPr>
      <p:grpSp>
        <p:nvGrpSpPr>
          <p:cNvPr id="230" name="Google Shape;230;p41"/>
          <p:cNvGrpSpPr/>
          <p:nvPr/>
        </p:nvGrpSpPr>
        <p:grpSpPr>
          <a:xfrm>
            <a:off x="3349989" y="294750"/>
            <a:ext cx="5794012" cy="4437727"/>
            <a:chOff x="3349989" y="294750"/>
            <a:chExt cx="5794012" cy="4437727"/>
          </a:xfrm>
        </p:grpSpPr>
        <p:pic>
          <p:nvPicPr>
            <p:cNvPr id="231" name="Google Shape;231;p41"/>
            <p:cNvPicPr preferRelativeResize="0"/>
            <p:nvPr/>
          </p:nvPicPr>
          <p:blipFill rotWithShape="1">
            <a:blip r:embed="rId3">
              <a:alphaModFix/>
            </a:blip>
            <a:srcRect b="27039"/>
            <a:stretch/>
          </p:blipFill>
          <p:spPr>
            <a:xfrm>
              <a:off x="3489025" y="294750"/>
              <a:ext cx="5654976" cy="4437727"/>
            </a:xfrm>
            <a:prstGeom prst="rect">
              <a:avLst/>
            </a:prstGeom>
            <a:noFill/>
            <a:ln>
              <a:noFill/>
            </a:ln>
          </p:spPr>
        </p:pic>
        <p:cxnSp>
          <p:nvCxnSpPr>
            <p:cNvPr id="232" name="Google Shape;232;p41"/>
            <p:cNvCxnSpPr/>
            <p:nvPr/>
          </p:nvCxnSpPr>
          <p:spPr>
            <a:xfrm>
              <a:off x="3349989" y="4732475"/>
              <a:ext cx="5382000" cy="0"/>
            </a:xfrm>
            <a:prstGeom prst="straightConnector1">
              <a:avLst/>
            </a:prstGeom>
            <a:noFill/>
            <a:ln w="76200" cap="flat" cmpd="sng">
              <a:solidFill>
                <a:srgbClr val="000000"/>
              </a:solidFill>
              <a:prstDash val="solid"/>
              <a:round/>
              <a:headEnd type="none" w="med" len="med"/>
              <a:tailEnd type="none" w="med" len="med"/>
            </a:ln>
          </p:spPr>
        </p:cxnSp>
      </p:grpSp>
      <p:sp>
        <p:nvSpPr>
          <p:cNvPr id="233" name="Google Shape;233;p41"/>
          <p:cNvSpPr txBox="1"/>
          <p:nvPr/>
        </p:nvSpPr>
        <p:spPr>
          <a:xfrm>
            <a:off x="3772987" y="558680"/>
            <a:ext cx="3573600" cy="160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r>
              <a:rPr lang="en" sz="3000">
                <a:solidFill>
                  <a:srgbClr val="FBCFD4"/>
                </a:solidFill>
                <a:latin typeface="Montserrat ExtraBold"/>
                <a:ea typeface="Montserrat ExtraBold"/>
                <a:cs typeface="Montserrat ExtraBold"/>
                <a:sym typeface="Montserrat ExtraBold"/>
              </a:rPr>
              <a:t>Joint Bank Accounts</a:t>
            </a:r>
            <a:endParaRPr sz="3000">
              <a:solidFill>
                <a:srgbClr val="FBCFD4"/>
              </a:solidFill>
              <a:latin typeface="Montserrat ExtraBold"/>
              <a:ea typeface="Montserrat ExtraBold"/>
              <a:cs typeface="Montserrat ExtraBold"/>
              <a:sym typeface="Montserrat ExtraBold"/>
            </a:endParaRPr>
          </a:p>
        </p:txBody>
      </p:sp>
      <p:sp>
        <p:nvSpPr>
          <p:cNvPr id="234" name="Google Shape;234;p41"/>
          <p:cNvSpPr txBox="1"/>
          <p:nvPr/>
        </p:nvSpPr>
        <p:spPr>
          <a:xfrm>
            <a:off x="3796025" y="2248925"/>
            <a:ext cx="4485000" cy="2121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200" b="1" u="sng">
                <a:solidFill>
                  <a:schemeClr val="lt2"/>
                </a:solidFill>
                <a:latin typeface="Montserrat"/>
                <a:ea typeface="Montserrat"/>
                <a:cs typeface="Montserrat"/>
                <a:sym typeface="Montserrat"/>
              </a:rPr>
              <a:t>Holding funds in an account with another person – both persons are legal owners of the funds and have full access to those funds.</a:t>
            </a:r>
            <a:endParaRPr sz="2200" b="1" u="sng">
              <a:solidFill>
                <a:schemeClr val="lt2"/>
              </a:solidFill>
              <a:latin typeface="Montserrat"/>
              <a:ea typeface="Montserrat"/>
              <a:cs typeface="Montserrat"/>
              <a:sym typeface="Montserrat"/>
            </a:endParaRPr>
          </a:p>
        </p:txBody>
      </p:sp>
      <p:sp>
        <p:nvSpPr>
          <p:cNvPr id="235" name="Google Shape;235;p41"/>
          <p:cNvSpPr txBox="1"/>
          <p:nvPr/>
        </p:nvSpPr>
        <p:spPr>
          <a:xfrm>
            <a:off x="346700" y="393485"/>
            <a:ext cx="3048300" cy="16032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46425E"/>
                </a:solidFill>
                <a:latin typeface="Montserrat ExtraBold"/>
                <a:ea typeface="Montserrat ExtraBold"/>
                <a:cs typeface="Montserrat ExtraBold"/>
                <a:sym typeface="Montserrat ExtraBold"/>
              </a:rPr>
              <a:t>Forms of financial abuse</a:t>
            </a:r>
            <a:endParaRPr sz="4000">
              <a:solidFill>
                <a:srgbClr val="46425E"/>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10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1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gtEl>
                                        <p:attrNameLst>
                                          <p:attrName>style.visibility</p:attrName>
                                        </p:attrNameLst>
                                      </p:cBhvr>
                                      <p:to>
                                        <p:strVal val="visible"/>
                                      </p:to>
                                    </p:set>
                                    <p:animEffect transition="in" filter="fade">
                                      <p:cBhvr>
                                        <p:cTn id="17"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239"/>
        <p:cNvGrpSpPr/>
        <p:nvPr/>
      </p:nvGrpSpPr>
      <p:grpSpPr>
        <a:xfrm>
          <a:off x="0" y="0"/>
          <a:ext cx="0" cy="0"/>
          <a:chOff x="0" y="0"/>
          <a:chExt cx="0" cy="0"/>
        </a:xfrm>
      </p:grpSpPr>
      <p:grpSp>
        <p:nvGrpSpPr>
          <p:cNvPr id="240" name="Google Shape;240;p42"/>
          <p:cNvGrpSpPr/>
          <p:nvPr/>
        </p:nvGrpSpPr>
        <p:grpSpPr>
          <a:xfrm>
            <a:off x="3349989" y="294750"/>
            <a:ext cx="5794012" cy="4437727"/>
            <a:chOff x="3349989" y="294750"/>
            <a:chExt cx="5794012" cy="4437727"/>
          </a:xfrm>
        </p:grpSpPr>
        <p:pic>
          <p:nvPicPr>
            <p:cNvPr id="241" name="Google Shape;241;p42"/>
            <p:cNvPicPr preferRelativeResize="0"/>
            <p:nvPr/>
          </p:nvPicPr>
          <p:blipFill rotWithShape="1">
            <a:blip r:embed="rId3">
              <a:alphaModFix/>
            </a:blip>
            <a:srcRect b="27039"/>
            <a:stretch/>
          </p:blipFill>
          <p:spPr>
            <a:xfrm>
              <a:off x="3489025" y="294750"/>
              <a:ext cx="5654976" cy="4437727"/>
            </a:xfrm>
            <a:prstGeom prst="rect">
              <a:avLst/>
            </a:prstGeom>
            <a:noFill/>
            <a:ln>
              <a:noFill/>
            </a:ln>
          </p:spPr>
        </p:pic>
        <p:cxnSp>
          <p:nvCxnSpPr>
            <p:cNvPr id="242" name="Google Shape;242;p42"/>
            <p:cNvCxnSpPr/>
            <p:nvPr/>
          </p:nvCxnSpPr>
          <p:spPr>
            <a:xfrm>
              <a:off x="3349989" y="4732475"/>
              <a:ext cx="5382000" cy="0"/>
            </a:xfrm>
            <a:prstGeom prst="straightConnector1">
              <a:avLst/>
            </a:prstGeom>
            <a:noFill/>
            <a:ln w="76200" cap="flat" cmpd="sng">
              <a:solidFill>
                <a:srgbClr val="000000"/>
              </a:solidFill>
              <a:prstDash val="solid"/>
              <a:round/>
              <a:headEnd type="none" w="med" len="med"/>
              <a:tailEnd type="none" w="med" len="med"/>
            </a:ln>
          </p:spPr>
        </p:cxnSp>
      </p:grpSp>
      <p:sp>
        <p:nvSpPr>
          <p:cNvPr id="243" name="Google Shape;243;p42"/>
          <p:cNvSpPr txBox="1"/>
          <p:nvPr/>
        </p:nvSpPr>
        <p:spPr>
          <a:xfrm>
            <a:off x="3796025" y="2248925"/>
            <a:ext cx="4485000" cy="21219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200" b="1" u="sng">
                <a:solidFill>
                  <a:srgbClr val="FBCFD4"/>
                </a:solidFill>
                <a:latin typeface="Montserrat"/>
                <a:ea typeface="Montserrat"/>
                <a:cs typeface="Montserrat"/>
                <a:sym typeface="Montserrat"/>
              </a:rPr>
              <a:t>This can be harmless if the other person is trustworthy but if not, the funds can be used by the other person for their own benefit not yours.</a:t>
            </a:r>
            <a:endParaRPr sz="2200" b="1" u="sng">
              <a:solidFill>
                <a:srgbClr val="FBCFD4"/>
              </a:solidFill>
              <a:latin typeface="Montserrat"/>
              <a:ea typeface="Montserrat"/>
              <a:cs typeface="Montserrat"/>
              <a:sym typeface="Montserrat"/>
            </a:endParaRPr>
          </a:p>
        </p:txBody>
      </p:sp>
      <p:sp>
        <p:nvSpPr>
          <p:cNvPr id="244" name="Google Shape;244;p42"/>
          <p:cNvSpPr txBox="1"/>
          <p:nvPr/>
        </p:nvSpPr>
        <p:spPr>
          <a:xfrm>
            <a:off x="3772987" y="558680"/>
            <a:ext cx="3573600" cy="160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100"/>
              </a:spcAft>
              <a:buNone/>
            </a:pPr>
            <a:r>
              <a:rPr lang="en" sz="3000">
                <a:solidFill>
                  <a:srgbClr val="FBCFD4"/>
                </a:solidFill>
                <a:latin typeface="Montserrat ExtraBold"/>
                <a:ea typeface="Montserrat ExtraBold"/>
                <a:cs typeface="Montserrat ExtraBold"/>
                <a:sym typeface="Montserrat ExtraBold"/>
              </a:rPr>
              <a:t>Joint Bank Accounts</a:t>
            </a:r>
            <a:endParaRPr sz="3000">
              <a:solidFill>
                <a:srgbClr val="FBCFD4"/>
              </a:solidFill>
              <a:latin typeface="Montserrat ExtraBold"/>
              <a:ea typeface="Montserrat ExtraBold"/>
              <a:cs typeface="Montserrat ExtraBold"/>
              <a:sym typeface="Montserrat ExtraBold"/>
            </a:endParaRPr>
          </a:p>
        </p:txBody>
      </p:sp>
      <p:sp>
        <p:nvSpPr>
          <p:cNvPr id="245" name="Google Shape;245;p42"/>
          <p:cNvSpPr txBox="1"/>
          <p:nvPr/>
        </p:nvSpPr>
        <p:spPr>
          <a:xfrm>
            <a:off x="346700" y="393485"/>
            <a:ext cx="3048300" cy="16032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46425E"/>
                </a:solidFill>
                <a:latin typeface="Montserrat ExtraBold"/>
                <a:ea typeface="Montserrat ExtraBold"/>
                <a:cs typeface="Montserrat ExtraBold"/>
                <a:sym typeface="Montserrat ExtraBold"/>
              </a:rPr>
              <a:t>Forms of financial abuse</a:t>
            </a:r>
            <a:endParaRPr sz="4000">
              <a:solidFill>
                <a:srgbClr val="46425E"/>
              </a:solidFill>
              <a:latin typeface="Montserrat ExtraBold"/>
              <a:ea typeface="Montserrat ExtraBold"/>
              <a:cs typeface="Montserrat ExtraBold"/>
              <a:sym typeface="Montserrat Extra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249"/>
        <p:cNvGrpSpPr/>
        <p:nvPr/>
      </p:nvGrpSpPr>
      <p:grpSpPr>
        <a:xfrm>
          <a:off x="0" y="0"/>
          <a:ext cx="0" cy="0"/>
          <a:chOff x="0" y="0"/>
          <a:chExt cx="0" cy="0"/>
        </a:xfrm>
      </p:grpSpPr>
      <p:sp>
        <p:nvSpPr>
          <p:cNvPr id="250" name="Google Shape;250;p43"/>
          <p:cNvSpPr txBox="1"/>
          <p:nvPr/>
        </p:nvSpPr>
        <p:spPr>
          <a:xfrm>
            <a:off x="346700" y="393475"/>
            <a:ext cx="3335400" cy="21783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Clr>
                <a:schemeClr val="dk1"/>
              </a:buClr>
              <a:buSzPts val="1100"/>
              <a:buFont typeface="Arial"/>
              <a:buNone/>
            </a:pPr>
            <a:r>
              <a:rPr lang="en" sz="4000">
                <a:solidFill>
                  <a:srgbClr val="46425E"/>
                </a:solidFill>
                <a:latin typeface="Montserrat ExtraBold"/>
                <a:ea typeface="Montserrat ExtraBold"/>
                <a:cs typeface="Montserrat ExtraBold"/>
                <a:sym typeface="Montserrat ExtraBold"/>
              </a:rPr>
              <a:t>Other forms of financial abuse</a:t>
            </a:r>
            <a:endParaRPr sz="4000">
              <a:solidFill>
                <a:srgbClr val="46425E"/>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endParaRPr sz="4000">
              <a:solidFill>
                <a:srgbClr val="46425E"/>
              </a:solidFill>
              <a:latin typeface="Montserrat ExtraBold"/>
              <a:ea typeface="Montserrat ExtraBold"/>
              <a:cs typeface="Montserrat ExtraBold"/>
              <a:sym typeface="Montserrat ExtraBold"/>
            </a:endParaRPr>
          </a:p>
        </p:txBody>
      </p:sp>
      <p:sp>
        <p:nvSpPr>
          <p:cNvPr id="251" name="Google Shape;251;p43"/>
          <p:cNvSpPr/>
          <p:nvPr/>
        </p:nvSpPr>
        <p:spPr>
          <a:xfrm>
            <a:off x="3544125" y="542750"/>
            <a:ext cx="5181000" cy="560400"/>
          </a:xfrm>
          <a:prstGeom prst="roundRect">
            <a:avLst>
              <a:gd name="adj" fmla="val 7064"/>
            </a:avLst>
          </a:prstGeom>
          <a:solidFill>
            <a:srgbClr val="46425E"/>
          </a:solidFill>
          <a:ln>
            <a:noFill/>
          </a:ln>
        </p:spPr>
        <p:txBody>
          <a:bodyPr spcFirstLastPara="1" wrap="square" lIns="91425" tIns="91425" rIns="91425" bIns="91425" anchor="ctr" anchorCtr="0">
            <a:noAutofit/>
          </a:bodyPr>
          <a:lstStyle/>
          <a:p>
            <a:pPr marL="45720" lvl="0" indent="0" algn="l" rtl="0">
              <a:spcBef>
                <a:spcPts val="0"/>
              </a:spcBef>
              <a:spcAft>
                <a:spcPts val="0"/>
              </a:spcAft>
              <a:buNone/>
            </a:pPr>
            <a:r>
              <a:rPr lang="en" sz="2000">
                <a:solidFill>
                  <a:srgbClr val="FBCFD4"/>
                </a:solidFill>
                <a:latin typeface="Montserrat ExtraBold"/>
                <a:ea typeface="Montserrat ExtraBold"/>
                <a:cs typeface="Montserrat ExtraBold"/>
                <a:sym typeface="Montserrat ExtraBold"/>
              </a:rPr>
              <a:t>Theft of money or possessions</a:t>
            </a:r>
            <a:endParaRPr sz="2000">
              <a:solidFill>
                <a:srgbClr val="FBCFD4"/>
              </a:solidFill>
            </a:endParaRPr>
          </a:p>
        </p:txBody>
      </p:sp>
      <p:sp>
        <p:nvSpPr>
          <p:cNvPr id="252" name="Google Shape;252;p43"/>
          <p:cNvSpPr/>
          <p:nvPr/>
        </p:nvSpPr>
        <p:spPr>
          <a:xfrm>
            <a:off x="3544125" y="1238300"/>
            <a:ext cx="5181000" cy="8364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4572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Forging of signatures on legal or financial documents</a:t>
            </a:r>
            <a:endParaRPr sz="2000">
              <a:solidFill>
                <a:srgbClr val="46425E"/>
              </a:solidFill>
            </a:endParaRPr>
          </a:p>
        </p:txBody>
      </p:sp>
      <p:sp>
        <p:nvSpPr>
          <p:cNvPr id="253" name="Google Shape;253;p43"/>
          <p:cNvSpPr/>
          <p:nvPr/>
        </p:nvSpPr>
        <p:spPr>
          <a:xfrm>
            <a:off x="3544125" y="2209850"/>
            <a:ext cx="5181000" cy="836400"/>
          </a:xfrm>
          <a:prstGeom prst="roundRect">
            <a:avLst>
              <a:gd name="adj" fmla="val 7064"/>
            </a:avLst>
          </a:prstGeom>
          <a:solidFill>
            <a:srgbClr val="46425E"/>
          </a:solidFill>
          <a:ln>
            <a:noFill/>
          </a:ln>
        </p:spPr>
        <p:txBody>
          <a:bodyPr spcFirstLastPara="1" wrap="square" lIns="91425" tIns="91425" rIns="91425" bIns="91425" anchor="t" anchorCtr="0">
            <a:noAutofit/>
          </a:bodyPr>
          <a:lstStyle/>
          <a:p>
            <a:pPr marL="45720" lvl="0" indent="0" algn="l" rtl="0">
              <a:spcBef>
                <a:spcPts val="0"/>
              </a:spcBef>
              <a:spcAft>
                <a:spcPts val="0"/>
              </a:spcAft>
              <a:buNone/>
            </a:pPr>
            <a:r>
              <a:rPr lang="en" sz="2000">
                <a:solidFill>
                  <a:srgbClr val="FBCFD4"/>
                </a:solidFill>
                <a:latin typeface="Montserrat ExtraBold"/>
                <a:ea typeface="Montserrat ExtraBold"/>
                <a:cs typeface="Montserrat ExtraBold"/>
                <a:sym typeface="Montserrat ExtraBold"/>
              </a:rPr>
              <a:t>Exerting undue pressure to sign legal or financial documents</a:t>
            </a:r>
            <a:endParaRPr sz="2000">
              <a:solidFill>
                <a:srgbClr val="FBCFD4"/>
              </a:solidFill>
              <a:latin typeface="Montserrat ExtraBold"/>
              <a:ea typeface="Montserrat ExtraBold"/>
              <a:cs typeface="Montserrat ExtraBold"/>
              <a:sym typeface="Montserrat ExtraBold"/>
            </a:endParaRPr>
          </a:p>
        </p:txBody>
      </p:sp>
      <p:sp>
        <p:nvSpPr>
          <p:cNvPr id="254" name="Google Shape;254;p43"/>
          <p:cNvSpPr/>
          <p:nvPr/>
        </p:nvSpPr>
        <p:spPr>
          <a:xfrm>
            <a:off x="3544125" y="3181400"/>
            <a:ext cx="5181000" cy="5037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4572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Exploitation by service providers</a:t>
            </a:r>
            <a:endParaRPr sz="2000">
              <a:solidFill>
                <a:srgbClr val="46425E"/>
              </a:solidFill>
              <a:latin typeface="Montserrat ExtraBold"/>
              <a:ea typeface="Montserrat ExtraBold"/>
              <a:cs typeface="Montserrat ExtraBold"/>
              <a:sym typeface="Montserrat ExtraBold"/>
            </a:endParaRPr>
          </a:p>
        </p:txBody>
      </p:sp>
      <p:sp>
        <p:nvSpPr>
          <p:cNvPr id="255" name="Google Shape;255;p43"/>
          <p:cNvSpPr/>
          <p:nvPr/>
        </p:nvSpPr>
        <p:spPr>
          <a:xfrm>
            <a:off x="3544125" y="3820250"/>
            <a:ext cx="5181000" cy="836400"/>
          </a:xfrm>
          <a:prstGeom prst="roundRect">
            <a:avLst>
              <a:gd name="adj" fmla="val 7064"/>
            </a:avLst>
          </a:prstGeom>
          <a:solidFill>
            <a:srgbClr val="46425E"/>
          </a:solidFill>
          <a:ln>
            <a:noFill/>
          </a:ln>
        </p:spPr>
        <p:txBody>
          <a:bodyPr spcFirstLastPara="1" wrap="square" lIns="91425" tIns="91425" rIns="91425" bIns="91425" anchor="ctr" anchorCtr="0">
            <a:noAutofit/>
          </a:bodyPr>
          <a:lstStyle/>
          <a:p>
            <a:pPr marL="45720" lvl="0" indent="0" algn="l" rtl="0">
              <a:spcBef>
                <a:spcPts val="0"/>
              </a:spcBef>
              <a:spcAft>
                <a:spcPts val="0"/>
              </a:spcAft>
              <a:buNone/>
            </a:pPr>
            <a:r>
              <a:rPr lang="en" sz="2000">
                <a:solidFill>
                  <a:srgbClr val="FBCFD4"/>
                </a:solidFill>
                <a:latin typeface="Montserrat ExtraBold"/>
                <a:ea typeface="Montserrat ExtraBold"/>
                <a:cs typeface="Montserrat ExtraBold"/>
                <a:sym typeface="Montserrat ExtraBold"/>
              </a:rPr>
              <a:t>Individual refusing to return borrowed items/money.</a:t>
            </a:r>
            <a:endParaRPr sz="2000">
              <a:solidFill>
                <a:srgbClr val="FBCFD4"/>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1000"/>
                                        <p:tgtEl>
                                          <p:spTgt spid="2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4"/>
                                        </p:tgtEl>
                                        <p:attrNameLst>
                                          <p:attrName>style.visibility</p:attrName>
                                        </p:attrNameLst>
                                      </p:cBhvr>
                                      <p:to>
                                        <p:strVal val="visible"/>
                                      </p:to>
                                    </p:set>
                                    <p:animEffect transition="in" filter="fade">
                                      <p:cBhvr>
                                        <p:cTn id="22" dur="1000"/>
                                        <p:tgtEl>
                                          <p:spTgt spid="2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5"/>
                                        </p:tgtEl>
                                        <p:attrNameLst>
                                          <p:attrName>style.visibility</p:attrName>
                                        </p:attrNameLst>
                                      </p:cBhvr>
                                      <p:to>
                                        <p:strVal val="visible"/>
                                      </p:to>
                                    </p:set>
                                    <p:animEffect transition="in" filter="fade">
                                      <p:cBhvr>
                                        <p:cTn id="27"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425E"/>
        </a:solidFill>
        <a:effectLst/>
      </p:bgPr>
    </p:bg>
    <p:spTree>
      <p:nvGrpSpPr>
        <p:cNvPr id="1" name="Shape 105"/>
        <p:cNvGrpSpPr/>
        <p:nvPr/>
      </p:nvGrpSpPr>
      <p:grpSpPr>
        <a:xfrm>
          <a:off x="0" y="0"/>
          <a:ext cx="0" cy="0"/>
          <a:chOff x="0" y="0"/>
          <a:chExt cx="0" cy="0"/>
        </a:xfrm>
      </p:grpSpPr>
      <p:sp>
        <p:nvSpPr>
          <p:cNvPr id="106" name="Google Shape;106;p26"/>
          <p:cNvSpPr txBox="1"/>
          <p:nvPr/>
        </p:nvSpPr>
        <p:spPr>
          <a:xfrm>
            <a:off x="303711" y="687600"/>
            <a:ext cx="3480300" cy="13524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5000">
                <a:solidFill>
                  <a:srgbClr val="F3F3F3"/>
                </a:solidFill>
                <a:latin typeface="Montserrat ExtraBold"/>
                <a:ea typeface="Montserrat ExtraBold"/>
                <a:cs typeface="Montserrat ExtraBold"/>
                <a:sym typeface="Montserrat ExtraBold"/>
              </a:rPr>
              <a:t>Financial Abuse</a:t>
            </a:r>
            <a:endParaRPr sz="5000">
              <a:solidFill>
                <a:srgbClr val="F3F3F3"/>
              </a:solidFill>
              <a:latin typeface="Montserrat ExtraBold"/>
              <a:ea typeface="Montserrat ExtraBold"/>
              <a:cs typeface="Montserrat ExtraBold"/>
              <a:sym typeface="Montserrat ExtraBold"/>
            </a:endParaRPr>
          </a:p>
        </p:txBody>
      </p:sp>
      <p:sp>
        <p:nvSpPr>
          <p:cNvPr id="107" name="Google Shape;107;p26"/>
          <p:cNvSpPr/>
          <p:nvPr/>
        </p:nvSpPr>
        <p:spPr>
          <a:xfrm>
            <a:off x="359575" y="2358850"/>
            <a:ext cx="3088200" cy="1278300"/>
          </a:xfrm>
          <a:prstGeom prst="roundRect">
            <a:avLst>
              <a:gd name="adj" fmla="val 9771"/>
            </a:avLst>
          </a:prstGeom>
          <a:solidFill>
            <a:srgbClr val="FBCFD4"/>
          </a:solidFill>
          <a:ln>
            <a:noFill/>
          </a:ln>
        </p:spPr>
        <p:txBody>
          <a:bodyPr spcFirstLastPara="1" wrap="square" lIns="91425" tIns="91425" rIns="91425" bIns="91425" anchor="t" anchorCtr="0">
            <a:noAutofit/>
          </a:bodyPr>
          <a:lstStyle/>
          <a:p>
            <a:pPr marL="0" lvl="0" indent="0" algn="l" rtl="0">
              <a:spcBef>
                <a:spcPts val="0"/>
              </a:spcBef>
              <a:spcAft>
                <a:spcPts val="1100"/>
              </a:spcAft>
              <a:buNone/>
            </a:pPr>
            <a:r>
              <a:rPr lang="en" sz="2200">
                <a:solidFill>
                  <a:srgbClr val="46425E"/>
                </a:solidFill>
                <a:latin typeface="Montserrat ExtraBold"/>
                <a:ea typeface="Montserrat ExtraBold"/>
                <a:cs typeface="Montserrat ExtraBold"/>
                <a:sym typeface="Montserrat ExtraBold"/>
              </a:rPr>
              <a:t>PROTECTING </a:t>
            </a:r>
            <a:br>
              <a:rPr lang="en" sz="2200">
                <a:solidFill>
                  <a:srgbClr val="46425E"/>
                </a:solidFill>
                <a:latin typeface="Montserrat ExtraBold"/>
                <a:ea typeface="Montserrat ExtraBold"/>
                <a:cs typeface="Montserrat ExtraBold"/>
                <a:sym typeface="Montserrat ExtraBold"/>
              </a:rPr>
            </a:br>
            <a:r>
              <a:rPr lang="en" sz="2200">
                <a:solidFill>
                  <a:srgbClr val="46425E"/>
                </a:solidFill>
                <a:latin typeface="Montserrat ExtraBold"/>
                <a:ea typeface="Montserrat ExtraBold"/>
                <a:cs typeface="Montserrat ExtraBold"/>
                <a:sym typeface="Montserrat ExtraBold"/>
              </a:rPr>
              <a:t>YOUR MONEY &amp; YOURSELF</a:t>
            </a:r>
            <a:endParaRPr sz="2200">
              <a:solidFill>
                <a:srgbClr val="46425E"/>
              </a:solidFill>
              <a:latin typeface="Montserrat ExtraBold"/>
              <a:ea typeface="Montserrat ExtraBold"/>
              <a:cs typeface="Montserrat ExtraBold"/>
              <a:sym typeface="Montserrat ExtraBold"/>
            </a:endParaRPr>
          </a:p>
        </p:txBody>
      </p:sp>
      <p:pic>
        <p:nvPicPr>
          <p:cNvPr id="108" name="Google Shape;108;p26"/>
          <p:cNvPicPr preferRelativeResize="0"/>
          <p:nvPr/>
        </p:nvPicPr>
        <p:blipFill rotWithShape="1">
          <a:blip r:embed="rId3">
            <a:alphaModFix/>
          </a:blip>
          <a:srcRect b="8592"/>
          <a:stretch/>
        </p:blipFill>
        <p:spPr>
          <a:xfrm>
            <a:off x="4524575" y="165300"/>
            <a:ext cx="4118274" cy="4978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6425E"/>
        </a:solidFill>
        <a:effectLst/>
      </p:bgPr>
    </p:bg>
    <p:spTree>
      <p:nvGrpSpPr>
        <p:cNvPr id="1" name="Shape 259"/>
        <p:cNvGrpSpPr/>
        <p:nvPr/>
      </p:nvGrpSpPr>
      <p:grpSpPr>
        <a:xfrm>
          <a:off x="0" y="0"/>
          <a:ext cx="0" cy="0"/>
          <a:chOff x="0" y="0"/>
          <a:chExt cx="0" cy="0"/>
        </a:xfrm>
      </p:grpSpPr>
      <p:sp>
        <p:nvSpPr>
          <p:cNvPr id="260" name="Google Shape;260;p44"/>
          <p:cNvSpPr txBox="1"/>
          <p:nvPr/>
        </p:nvSpPr>
        <p:spPr>
          <a:xfrm>
            <a:off x="1663800" y="393450"/>
            <a:ext cx="5816400" cy="13992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chemeClr val="dk1"/>
              </a:buClr>
              <a:buSzPts val="1100"/>
              <a:buFont typeface="Arial"/>
              <a:buNone/>
            </a:pPr>
            <a:r>
              <a:rPr lang="en" sz="4000">
                <a:solidFill>
                  <a:schemeClr val="lt2"/>
                </a:solidFill>
                <a:latin typeface="Montserrat ExtraBold"/>
                <a:ea typeface="Montserrat ExtraBold"/>
                <a:cs typeface="Montserrat ExtraBold"/>
                <a:sym typeface="Montserrat ExtraBold"/>
              </a:rPr>
              <a:t>What have we talked about so far?</a:t>
            </a:r>
            <a:endParaRPr sz="4000">
              <a:solidFill>
                <a:schemeClr val="lt2"/>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None/>
            </a:pPr>
            <a:endParaRPr sz="4000">
              <a:solidFill>
                <a:schemeClr val="lt2"/>
              </a:solidFill>
              <a:latin typeface="Montserrat ExtraBold"/>
              <a:ea typeface="Montserrat ExtraBold"/>
              <a:cs typeface="Montserrat ExtraBold"/>
              <a:sym typeface="Montserrat ExtraBold"/>
            </a:endParaRPr>
          </a:p>
        </p:txBody>
      </p:sp>
      <p:sp>
        <p:nvSpPr>
          <p:cNvPr id="261" name="Google Shape;261;p44"/>
          <p:cNvSpPr/>
          <p:nvPr/>
        </p:nvSpPr>
        <p:spPr>
          <a:xfrm>
            <a:off x="498350" y="2007925"/>
            <a:ext cx="3966600" cy="1308000"/>
          </a:xfrm>
          <a:prstGeom prst="roundRect">
            <a:avLst>
              <a:gd name="adj" fmla="val 7064"/>
            </a:avLst>
          </a:prstGeom>
          <a:solidFill>
            <a:srgbClr val="7D7F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What is financial </a:t>
            </a:r>
            <a:br>
              <a:rPr lang="en" sz="2000">
                <a:solidFill>
                  <a:srgbClr val="46425E"/>
                </a:solidFill>
                <a:latin typeface="Montserrat ExtraBold"/>
                <a:ea typeface="Montserrat ExtraBold"/>
                <a:cs typeface="Montserrat ExtraBold"/>
                <a:sym typeface="Montserrat ExtraBold"/>
              </a:rPr>
            </a:br>
            <a:r>
              <a:rPr lang="en" sz="2000">
                <a:solidFill>
                  <a:srgbClr val="46425E"/>
                </a:solidFill>
                <a:latin typeface="Montserrat ExtraBold"/>
                <a:ea typeface="Montserrat ExtraBold"/>
                <a:cs typeface="Montserrat ExtraBold"/>
                <a:sym typeface="Montserrat ExtraBold"/>
              </a:rPr>
              <a:t>abuse?</a:t>
            </a:r>
            <a:endParaRPr sz="2000">
              <a:solidFill>
                <a:srgbClr val="46425E"/>
              </a:solidFill>
            </a:endParaRPr>
          </a:p>
        </p:txBody>
      </p:sp>
      <p:sp>
        <p:nvSpPr>
          <p:cNvPr id="262" name="Google Shape;262;p44"/>
          <p:cNvSpPr/>
          <p:nvPr/>
        </p:nvSpPr>
        <p:spPr>
          <a:xfrm>
            <a:off x="498350" y="3531210"/>
            <a:ext cx="3966600" cy="1308000"/>
          </a:xfrm>
          <a:prstGeom prst="roundRect">
            <a:avLst>
              <a:gd name="adj" fmla="val 7064"/>
            </a:avLst>
          </a:prstGeom>
          <a:solidFill>
            <a:srgbClr val="7D7F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Montserrat ExtraBold"/>
                <a:ea typeface="Montserrat ExtraBold"/>
                <a:cs typeface="Montserrat ExtraBold"/>
                <a:sym typeface="Montserrat ExtraBold"/>
              </a:rPr>
              <a:t>What it looks like.</a:t>
            </a:r>
            <a:endParaRPr sz="2000">
              <a:solidFill>
                <a:schemeClr val="lt2"/>
              </a:solidFill>
              <a:latin typeface="Montserrat ExtraBold"/>
              <a:ea typeface="Montserrat ExtraBold"/>
              <a:cs typeface="Montserrat ExtraBold"/>
              <a:sym typeface="Montserrat ExtraBold"/>
            </a:endParaRPr>
          </a:p>
        </p:txBody>
      </p:sp>
      <p:sp>
        <p:nvSpPr>
          <p:cNvPr id="263" name="Google Shape;263;p44"/>
          <p:cNvSpPr/>
          <p:nvPr/>
        </p:nvSpPr>
        <p:spPr>
          <a:xfrm>
            <a:off x="4679053" y="2007925"/>
            <a:ext cx="3966600" cy="1308000"/>
          </a:xfrm>
          <a:prstGeom prst="roundRect">
            <a:avLst>
              <a:gd name="adj" fmla="val 7064"/>
            </a:avLst>
          </a:prstGeom>
          <a:solidFill>
            <a:srgbClr val="7D7F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Montserrat ExtraBold"/>
                <a:ea typeface="Montserrat ExtraBold"/>
                <a:cs typeface="Montserrat ExtraBold"/>
                <a:sym typeface="Montserrat ExtraBold"/>
              </a:rPr>
              <a:t>Why is financial </a:t>
            </a:r>
            <a:br>
              <a:rPr lang="en" sz="2000">
                <a:solidFill>
                  <a:schemeClr val="lt2"/>
                </a:solidFill>
                <a:latin typeface="Montserrat ExtraBold"/>
                <a:ea typeface="Montserrat ExtraBold"/>
                <a:cs typeface="Montserrat ExtraBold"/>
                <a:sym typeface="Montserrat ExtraBold"/>
              </a:rPr>
            </a:br>
            <a:r>
              <a:rPr lang="en" sz="2000">
                <a:solidFill>
                  <a:schemeClr val="lt2"/>
                </a:solidFill>
                <a:latin typeface="Montserrat ExtraBold"/>
                <a:ea typeface="Montserrat ExtraBold"/>
                <a:cs typeface="Montserrat ExtraBold"/>
                <a:sym typeface="Montserrat ExtraBold"/>
              </a:rPr>
              <a:t>abuse a concern?</a:t>
            </a:r>
            <a:endParaRPr sz="2000">
              <a:solidFill>
                <a:schemeClr val="lt2"/>
              </a:solidFill>
              <a:latin typeface="Montserrat ExtraBold"/>
              <a:ea typeface="Montserrat ExtraBold"/>
              <a:cs typeface="Montserrat ExtraBold"/>
              <a:sym typeface="Montserrat ExtraBold"/>
            </a:endParaRPr>
          </a:p>
        </p:txBody>
      </p:sp>
      <p:sp>
        <p:nvSpPr>
          <p:cNvPr id="264" name="Google Shape;264;p44"/>
          <p:cNvSpPr/>
          <p:nvPr/>
        </p:nvSpPr>
        <p:spPr>
          <a:xfrm>
            <a:off x="4679053" y="3531210"/>
            <a:ext cx="3966600" cy="1308000"/>
          </a:xfrm>
          <a:prstGeom prst="roundRect">
            <a:avLst>
              <a:gd name="adj" fmla="val 7064"/>
            </a:avLst>
          </a:prstGeom>
          <a:solidFill>
            <a:srgbClr val="7D7F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How it can happen.</a:t>
            </a:r>
            <a:endParaRPr sz="2000">
              <a:solidFill>
                <a:srgbClr val="46425E"/>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fade">
                                      <p:cBhvr>
                                        <p:cTn id="12" dur="10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4"/>
                                        </p:tgtEl>
                                        <p:attrNameLst>
                                          <p:attrName>style.visibility</p:attrName>
                                        </p:attrNameLst>
                                      </p:cBhvr>
                                      <p:to>
                                        <p:strVal val="visible"/>
                                      </p:to>
                                    </p:set>
                                    <p:animEffect transition="in" filter="fade">
                                      <p:cBhvr>
                                        <p:cTn id="22" dur="1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CFD4"/>
        </a:solidFill>
        <a:effectLst/>
      </p:bgPr>
    </p:bg>
    <p:spTree>
      <p:nvGrpSpPr>
        <p:cNvPr id="1" name="Shape 268"/>
        <p:cNvGrpSpPr/>
        <p:nvPr/>
      </p:nvGrpSpPr>
      <p:grpSpPr>
        <a:xfrm>
          <a:off x="0" y="0"/>
          <a:ext cx="0" cy="0"/>
          <a:chOff x="0" y="0"/>
          <a:chExt cx="0" cy="0"/>
        </a:xfrm>
      </p:grpSpPr>
      <p:sp>
        <p:nvSpPr>
          <p:cNvPr id="269" name="Google Shape;269;p45"/>
          <p:cNvSpPr txBox="1"/>
          <p:nvPr/>
        </p:nvSpPr>
        <p:spPr>
          <a:xfrm>
            <a:off x="415100" y="581450"/>
            <a:ext cx="3754200" cy="21510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500">
                <a:solidFill>
                  <a:srgbClr val="46425E"/>
                </a:solidFill>
                <a:latin typeface="Montserrat ExtraBold"/>
                <a:ea typeface="Montserrat ExtraBold"/>
                <a:cs typeface="Montserrat ExtraBold"/>
                <a:sym typeface="Montserrat ExtraBold"/>
              </a:rPr>
              <a:t>The faces </a:t>
            </a:r>
            <a:br>
              <a:rPr lang="en" sz="4500">
                <a:solidFill>
                  <a:srgbClr val="46425E"/>
                </a:solidFill>
                <a:latin typeface="Montserrat ExtraBold"/>
                <a:ea typeface="Montserrat ExtraBold"/>
                <a:cs typeface="Montserrat ExtraBold"/>
                <a:sym typeface="Montserrat ExtraBold"/>
              </a:rPr>
            </a:br>
            <a:r>
              <a:rPr lang="en" sz="4500">
                <a:solidFill>
                  <a:srgbClr val="46425E"/>
                </a:solidFill>
                <a:latin typeface="Montserrat ExtraBold"/>
                <a:ea typeface="Montserrat ExtraBold"/>
                <a:cs typeface="Montserrat ExtraBold"/>
                <a:sym typeface="Montserrat ExtraBold"/>
              </a:rPr>
              <a:t>of financial abuse</a:t>
            </a:r>
            <a:endParaRPr sz="4500">
              <a:solidFill>
                <a:srgbClr val="46425E"/>
              </a:solidFill>
              <a:latin typeface="Montserrat ExtraBold"/>
              <a:ea typeface="Montserrat ExtraBold"/>
              <a:cs typeface="Montserrat ExtraBold"/>
              <a:sym typeface="Montserrat ExtraBold"/>
            </a:endParaRPr>
          </a:p>
        </p:txBody>
      </p:sp>
      <p:pic>
        <p:nvPicPr>
          <p:cNvPr id="270" name="Google Shape;270;p45"/>
          <p:cNvPicPr preferRelativeResize="0"/>
          <p:nvPr/>
        </p:nvPicPr>
        <p:blipFill rotWithShape="1">
          <a:blip r:embed="rId3">
            <a:alphaModFix/>
          </a:blip>
          <a:srcRect l="-2513" r="14314"/>
          <a:stretch/>
        </p:blipFill>
        <p:spPr>
          <a:xfrm>
            <a:off x="4169300" y="228850"/>
            <a:ext cx="4974700" cy="49146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CFD4"/>
        </a:solidFill>
        <a:effectLst/>
      </p:bgPr>
    </p:bg>
    <p:spTree>
      <p:nvGrpSpPr>
        <p:cNvPr id="1" name="Shape 274"/>
        <p:cNvGrpSpPr/>
        <p:nvPr/>
      </p:nvGrpSpPr>
      <p:grpSpPr>
        <a:xfrm>
          <a:off x="0" y="0"/>
          <a:ext cx="0" cy="0"/>
          <a:chOff x="0" y="0"/>
          <a:chExt cx="0" cy="0"/>
        </a:xfrm>
      </p:grpSpPr>
      <p:sp>
        <p:nvSpPr>
          <p:cNvPr id="275" name="Google Shape;275;p46"/>
          <p:cNvSpPr txBox="1"/>
          <p:nvPr/>
        </p:nvSpPr>
        <p:spPr>
          <a:xfrm>
            <a:off x="1663800" y="393450"/>
            <a:ext cx="5816400" cy="13992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4000">
                <a:solidFill>
                  <a:srgbClr val="46425E"/>
                </a:solidFill>
                <a:latin typeface="Montserrat ExtraBold"/>
                <a:ea typeface="Montserrat ExtraBold"/>
                <a:cs typeface="Montserrat ExtraBold"/>
                <a:sym typeface="Montserrat ExtraBold"/>
              </a:rPr>
              <a:t>Who could be a financial abuser?</a:t>
            </a:r>
            <a:endParaRPr sz="4000">
              <a:solidFill>
                <a:srgbClr val="46425E"/>
              </a:solidFill>
              <a:latin typeface="Montserrat ExtraBold"/>
              <a:ea typeface="Montserrat ExtraBold"/>
              <a:cs typeface="Montserrat ExtraBold"/>
              <a:sym typeface="Montserrat ExtraBold"/>
            </a:endParaRPr>
          </a:p>
        </p:txBody>
      </p:sp>
      <p:sp>
        <p:nvSpPr>
          <p:cNvPr id="276" name="Google Shape;276;p46"/>
          <p:cNvSpPr/>
          <p:nvPr/>
        </p:nvSpPr>
        <p:spPr>
          <a:xfrm>
            <a:off x="498350" y="2007925"/>
            <a:ext cx="3966600" cy="1308000"/>
          </a:xfrm>
          <a:prstGeom prst="roundRect">
            <a:avLst>
              <a:gd name="adj" fmla="val 7064"/>
            </a:avLst>
          </a:prstGeom>
          <a:solidFill>
            <a:srgbClr val="4642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BCFD4"/>
                </a:solidFill>
                <a:latin typeface="Montserrat ExtraBold"/>
                <a:ea typeface="Montserrat ExtraBold"/>
                <a:cs typeface="Montserrat ExtraBold"/>
                <a:sym typeface="Montserrat ExtraBold"/>
              </a:rPr>
              <a:t>A family member</a:t>
            </a:r>
            <a:endParaRPr sz="2000">
              <a:solidFill>
                <a:srgbClr val="FBCFD4"/>
              </a:solidFill>
            </a:endParaRPr>
          </a:p>
        </p:txBody>
      </p:sp>
      <p:sp>
        <p:nvSpPr>
          <p:cNvPr id="277" name="Google Shape;277;p46"/>
          <p:cNvSpPr/>
          <p:nvPr/>
        </p:nvSpPr>
        <p:spPr>
          <a:xfrm>
            <a:off x="498350" y="3531210"/>
            <a:ext cx="3966600" cy="1308000"/>
          </a:xfrm>
          <a:prstGeom prst="roundRect">
            <a:avLst>
              <a:gd name="adj" fmla="val 7064"/>
            </a:avLst>
          </a:prstGeom>
          <a:solidFill>
            <a:srgbClr val="4642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Montserrat ExtraBold"/>
                <a:ea typeface="Montserrat ExtraBold"/>
                <a:cs typeface="Montserrat ExtraBold"/>
                <a:sym typeface="Montserrat ExtraBold"/>
              </a:rPr>
              <a:t>A neighbour/friend</a:t>
            </a:r>
            <a:endParaRPr sz="2000">
              <a:solidFill>
                <a:schemeClr val="lt2"/>
              </a:solidFill>
              <a:latin typeface="Montserrat ExtraBold"/>
              <a:ea typeface="Montserrat ExtraBold"/>
              <a:cs typeface="Montserrat ExtraBold"/>
              <a:sym typeface="Montserrat ExtraBold"/>
            </a:endParaRPr>
          </a:p>
        </p:txBody>
      </p:sp>
      <p:sp>
        <p:nvSpPr>
          <p:cNvPr id="278" name="Google Shape;278;p46"/>
          <p:cNvSpPr/>
          <p:nvPr/>
        </p:nvSpPr>
        <p:spPr>
          <a:xfrm>
            <a:off x="4679053" y="2007925"/>
            <a:ext cx="3966600" cy="1308000"/>
          </a:xfrm>
          <a:prstGeom prst="roundRect">
            <a:avLst>
              <a:gd name="adj" fmla="val 7064"/>
            </a:avLst>
          </a:prstGeom>
          <a:solidFill>
            <a:srgbClr val="4642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Montserrat ExtraBold"/>
                <a:ea typeface="Montserrat ExtraBold"/>
                <a:cs typeface="Montserrat ExtraBold"/>
                <a:sym typeface="Montserrat ExtraBold"/>
              </a:rPr>
              <a:t>A caregiver (family/professional)</a:t>
            </a:r>
            <a:endParaRPr sz="2000">
              <a:solidFill>
                <a:schemeClr val="lt2"/>
              </a:solidFill>
              <a:latin typeface="Montserrat ExtraBold"/>
              <a:ea typeface="Montserrat ExtraBold"/>
              <a:cs typeface="Montserrat ExtraBold"/>
              <a:sym typeface="Montserrat ExtraBold"/>
            </a:endParaRPr>
          </a:p>
        </p:txBody>
      </p:sp>
      <p:sp>
        <p:nvSpPr>
          <p:cNvPr id="279" name="Google Shape;279;p46"/>
          <p:cNvSpPr/>
          <p:nvPr/>
        </p:nvSpPr>
        <p:spPr>
          <a:xfrm>
            <a:off x="4679053" y="3531210"/>
            <a:ext cx="3966600" cy="1308000"/>
          </a:xfrm>
          <a:prstGeom prst="roundRect">
            <a:avLst>
              <a:gd name="adj" fmla="val 7064"/>
            </a:avLst>
          </a:prstGeom>
          <a:solidFill>
            <a:srgbClr val="46425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BCFD4"/>
                </a:solidFill>
                <a:latin typeface="Montserrat ExtraBold"/>
                <a:ea typeface="Montserrat ExtraBold"/>
                <a:cs typeface="Montserrat ExtraBold"/>
                <a:sym typeface="Montserrat ExtraBold"/>
              </a:rPr>
              <a:t>A service provider </a:t>
            </a:r>
            <a:br>
              <a:rPr lang="en" sz="2000">
                <a:solidFill>
                  <a:srgbClr val="FBCFD4"/>
                </a:solidFill>
                <a:latin typeface="Montserrat ExtraBold"/>
                <a:ea typeface="Montserrat ExtraBold"/>
                <a:cs typeface="Montserrat ExtraBold"/>
                <a:sym typeface="Montserrat ExtraBold"/>
              </a:rPr>
            </a:br>
            <a:r>
              <a:rPr lang="en" sz="2000">
                <a:solidFill>
                  <a:srgbClr val="FBCFD4"/>
                </a:solidFill>
                <a:latin typeface="Montserrat ExtraBold"/>
                <a:ea typeface="Montserrat ExtraBold"/>
                <a:cs typeface="Montserrat ExtraBold"/>
                <a:sym typeface="Montserrat ExtraBold"/>
              </a:rPr>
              <a:t>or contractor</a:t>
            </a:r>
            <a:endParaRPr sz="2000">
              <a:solidFill>
                <a:srgbClr val="FBCFD4"/>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1000"/>
                                        <p:tgtEl>
                                          <p:spTgt spid="2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
                                        </p:tgtEl>
                                        <p:attrNameLst>
                                          <p:attrName>style.visibility</p:attrName>
                                        </p:attrNameLst>
                                      </p:cBhvr>
                                      <p:to>
                                        <p:strVal val="visible"/>
                                      </p:to>
                                    </p:set>
                                    <p:animEffect transition="in" filter="fade">
                                      <p:cBhvr>
                                        <p:cTn id="17" dur="1000"/>
                                        <p:tgtEl>
                                          <p:spTgt spid="2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9"/>
                                        </p:tgtEl>
                                        <p:attrNameLst>
                                          <p:attrName>style.visibility</p:attrName>
                                        </p:attrNameLst>
                                      </p:cBhvr>
                                      <p:to>
                                        <p:strVal val="visible"/>
                                      </p:to>
                                    </p:set>
                                    <p:animEffect transition="in" filter="fade">
                                      <p:cBhvr>
                                        <p:cTn id="22"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283"/>
        <p:cNvGrpSpPr/>
        <p:nvPr/>
      </p:nvGrpSpPr>
      <p:grpSpPr>
        <a:xfrm>
          <a:off x="0" y="0"/>
          <a:ext cx="0" cy="0"/>
          <a:chOff x="0" y="0"/>
          <a:chExt cx="0" cy="0"/>
        </a:xfrm>
      </p:grpSpPr>
      <p:pic>
        <p:nvPicPr>
          <p:cNvPr id="284" name="Google Shape;284;p47"/>
          <p:cNvPicPr preferRelativeResize="0"/>
          <p:nvPr/>
        </p:nvPicPr>
        <p:blipFill rotWithShape="1">
          <a:blip r:embed="rId3">
            <a:alphaModFix/>
          </a:blip>
          <a:srcRect b="15626"/>
          <a:stretch/>
        </p:blipFill>
        <p:spPr>
          <a:xfrm>
            <a:off x="0" y="6"/>
            <a:ext cx="9144003" cy="5142248"/>
          </a:xfrm>
          <a:prstGeom prst="rect">
            <a:avLst/>
          </a:prstGeom>
          <a:noFill/>
          <a:ln>
            <a:noFill/>
          </a:ln>
        </p:spPr>
      </p:pic>
      <p:sp>
        <p:nvSpPr>
          <p:cNvPr id="285" name="Google Shape;285;p47"/>
          <p:cNvSpPr txBox="1"/>
          <p:nvPr/>
        </p:nvSpPr>
        <p:spPr>
          <a:xfrm>
            <a:off x="482175" y="1158850"/>
            <a:ext cx="4170300" cy="12783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F3F3F3"/>
                </a:solidFill>
                <a:latin typeface="Montserrat ExtraBold"/>
                <a:ea typeface="Montserrat ExtraBold"/>
                <a:cs typeface="Montserrat ExtraBold"/>
                <a:sym typeface="Montserrat ExtraBold"/>
              </a:rPr>
              <a:t>Meet </a:t>
            </a:r>
            <a:br>
              <a:rPr lang="en" sz="4000">
                <a:solidFill>
                  <a:srgbClr val="F3F3F3"/>
                </a:solidFill>
                <a:latin typeface="Montserrat ExtraBold"/>
                <a:ea typeface="Montserrat ExtraBold"/>
                <a:cs typeface="Montserrat ExtraBold"/>
                <a:sym typeface="Montserrat ExtraBold"/>
              </a:rPr>
            </a:br>
            <a:r>
              <a:rPr lang="en" sz="4000">
                <a:solidFill>
                  <a:srgbClr val="F3F3F3"/>
                </a:solidFill>
                <a:latin typeface="Montserrat ExtraBold"/>
                <a:ea typeface="Montserrat ExtraBold"/>
                <a:cs typeface="Montserrat ExtraBold"/>
                <a:sym typeface="Montserrat ExtraBold"/>
              </a:rPr>
              <a:t>Julia</a:t>
            </a:r>
            <a:endParaRPr sz="4000">
              <a:solidFill>
                <a:srgbClr val="F3F3F3"/>
              </a:solidFill>
              <a:latin typeface="Montserrat ExtraBold"/>
              <a:ea typeface="Montserrat ExtraBold"/>
              <a:cs typeface="Montserrat ExtraBold"/>
              <a:sym typeface="Montserrat Extra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CFD4"/>
        </a:solidFill>
        <a:effectLst/>
      </p:bgPr>
    </p:bg>
    <p:spTree>
      <p:nvGrpSpPr>
        <p:cNvPr id="1" name="Shape 289"/>
        <p:cNvGrpSpPr/>
        <p:nvPr/>
      </p:nvGrpSpPr>
      <p:grpSpPr>
        <a:xfrm>
          <a:off x="0" y="0"/>
          <a:ext cx="0" cy="0"/>
          <a:chOff x="0" y="0"/>
          <a:chExt cx="0" cy="0"/>
        </a:xfrm>
      </p:grpSpPr>
      <p:pic>
        <p:nvPicPr>
          <p:cNvPr id="290" name="Google Shape;290;p48" title="Your Money Seniors - Financial Abuse">
            <a:hlinkClick r:id="rId3"/>
          </p:cNvPr>
          <p:cNvPicPr preferRelativeResize="0"/>
          <p:nvPr/>
        </p:nvPicPr>
        <p:blipFill>
          <a:blip r:embed="rId4">
            <a:alphaModFix/>
          </a:blip>
          <a:stretch>
            <a:fillRect/>
          </a:stretch>
        </p:blipFill>
        <p:spPr>
          <a:xfrm>
            <a:off x="678175" y="422350"/>
            <a:ext cx="7635250" cy="429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294"/>
        <p:cNvGrpSpPr/>
        <p:nvPr/>
      </p:nvGrpSpPr>
      <p:grpSpPr>
        <a:xfrm>
          <a:off x="0" y="0"/>
          <a:ext cx="0" cy="0"/>
          <a:chOff x="0" y="0"/>
          <a:chExt cx="0" cy="0"/>
        </a:xfrm>
      </p:grpSpPr>
      <p:pic>
        <p:nvPicPr>
          <p:cNvPr id="295" name="Google Shape;295;p49"/>
          <p:cNvPicPr preferRelativeResize="0"/>
          <p:nvPr/>
        </p:nvPicPr>
        <p:blipFill rotWithShape="1">
          <a:blip r:embed="rId3">
            <a:alphaModFix/>
          </a:blip>
          <a:srcRect t="12711" b="16939"/>
          <a:stretch/>
        </p:blipFill>
        <p:spPr>
          <a:xfrm>
            <a:off x="0" y="6"/>
            <a:ext cx="9144004" cy="5143505"/>
          </a:xfrm>
          <a:prstGeom prst="rect">
            <a:avLst/>
          </a:prstGeom>
          <a:noFill/>
          <a:ln>
            <a:noFill/>
          </a:ln>
        </p:spPr>
      </p:pic>
      <p:sp>
        <p:nvSpPr>
          <p:cNvPr id="296" name="Google Shape;296;p49"/>
          <p:cNvSpPr txBox="1"/>
          <p:nvPr/>
        </p:nvSpPr>
        <p:spPr>
          <a:xfrm>
            <a:off x="482175" y="1158850"/>
            <a:ext cx="4170300" cy="13722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13294F"/>
                </a:solidFill>
                <a:latin typeface="Montserrat ExtraBold"/>
                <a:ea typeface="Montserrat ExtraBold"/>
                <a:cs typeface="Montserrat ExtraBold"/>
                <a:sym typeface="Montserrat ExtraBold"/>
              </a:rPr>
              <a:t>Meet </a:t>
            </a:r>
            <a:br>
              <a:rPr lang="en" sz="4000">
                <a:solidFill>
                  <a:srgbClr val="13294F"/>
                </a:solidFill>
                <a:latin typeface="Montserrat ExtraBold"/>
                <a:ea typeface="Montserrat ExtraBold"/>
                <a:cs typeface="Montserrat ExtraBold"/>
                <a:sym typeface="Montserrat ExtraBold"/>
              </a:rPr>
            </a:br>
            <a:r>
              <a:rPr lang="en" sz="4000">
                <a:solidFill>
                  <a:srgbClr val="13294F"/>
                </a:solidFill>
                <a:latin typeface="Montserrat ExtraBold"/>
                <a:ea typeface="Montserrat ExtraBold"/>
                <a:cs typeface="Montserrat ExtraBold"/>
                <a:sym typeface="Montserrat ExtraBold"/>
              </a:rPr>
              <a:t>Randall</a:t>
            </a:r>
            <a:endParaRPr sz="4000">
              <a:solidFill>
                <a:srgbClr val="13294F"/>
              </a:solidFill>
              <a:latin typeface="Montserrat ExtraBold"/>
              <a:ea typeface="Montserrat ExtraBold"/>
              <a:cs typeface="Montserrat ExtraBold"/>
              <a:sym typeface="Montserrat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CFD4"/>
        </a:solidFill>
        <a:effectLst/>
      </p:bgPr>
    </p:bg>
    <p:spTree>
      <p:nvGrpSpPr>
        <p:cNvPr id="1" name="Shape 300"/>
        <p:cNvGrpSpPr/>
        <p:nvPr/>
      </p:nvGrpSpPr>
      <p:grpSpPr>
        <a:xfrm>
          <a:off x="0" y="0"/>
          <a:ext cx="0" cy="0"/>
          <a:chOff x="0" y="0"/>
          <a:chExt cx="0" cy="0"/>
        </a:xfrm>
      </p:grpSpPr>
      <p:pic>
        <p:nvPicPr>
          <p:cNvPr id="301" name="Google Shape;301;p50" title="Your Money Seniors - Financial Abuse">
            <a:hlinkClick r:id="rId3"/>
          </p:cNvPr>
          <p:cNvPicPr preferRelativeResize="0"/>
          <p:nvPr/>
        </p:nvPicPr>
        <p:blipFill>
          <a:blip r:embed="rId4">
            <a:alphaModFix/>
          </a:blip>
          <a:stretch>
            <a:fillRect/>
          </a:stretch>
        </p:blipFill>
        <p:spPr>
          <a:xfrm>
            <a:off x="1287775" y="422350"/>
            <a:ext cx="7635250" cy="429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305"/>
        <p:cNvGrpSpPr/>
        <p:nvPr/>
      </p:nvGrpSpPr>
      <p:grpSpPr>
        <a:xfrm>
          <a:off x="0" y="0"/>
          <a:ext cx="0" cy="0"/>
          <a:chOff x="0" y="0"/>
          <a:chExt cx="0" cy="0"/>
        </a:xfrm>
      </p:grpSpPr>
      <p:pic>
        <p:nvPicPr>
          <p:cNvPr id="306" name="Google Shape;306;p51"/>
          <p:cNvPicPr preferRelativeResize="0"/>
          <p:nvPr/>
        </p:nvPicPr>
        <p:blipFill rotWithShape="1">
          <a:blip r:embed="rId3">
            <a:alphaModFix/>
          </a:blip>
          <a:srcRect b="15626"/>
          <a:stretch/>
        </p:blipFill>
        <p:spPr>
          <a:xfrm>
            <a:off x="228600" y="6"/>
            <a:ext cx="9144003" cy="5142248"/>
          </a:xfrm>
          <a:prstGeom prst="rect">
            <a:avLst/>
          </a:prstGeom>
          <a:noFill/>
          <a:ln>
            <a:noFill/>
          </a:ln>
        </p:spPr>
      </p:pic>
      <p:sp>
        <p:nvSpPr>
          <p:cNvPr id="307" name="Google Shape;307;p51"/>
          <p:cNvSpPr txBox="1"/>
          <p:nvPr/>
        </p:nvSpPr>
        <p:spPr>
          <a:xfrm>
            <a:off x="482175" y="1158850"/>
            <a:ext cx="4170300" cy="13722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4000">
                <a:solidFill>
                  <a:srgbClr val="F3F3F3"/>
                </a:solidFill>
                <a:latin typeface="Montserrat ExtraBold"/>
                <a:ea typeface="Montserrat ExtraBold"/>
                <a:cs typeface="Montserrat ExtraBold"/>
                <a:sym typeface="Montserrat ExtraBold"/>
              </a:rPr>
              <a:t>Meet </a:t>
            </a:r>
            <a:br>
              <a:rPr lang="en" sz="4000">
                <a:solidFill>
                  <a:srgbClr val="F3F3F3"/>
                </a:solidFill>
                <a:latin typeface="Montserrat ExtraBold"/>
                <a:ea typeface="Montserrat ExtraBold"/>
                <a:cs typeface="Montserrat ExtraBold"/>
                <a:sym typeface="Montserrat ExtraBold"/>
              </a:rPr>
            </a:br>
            <a:r>
              <a:rPr lang="en" sz="4000">
                <a:solidFill>
                  <a:srgbClr val="F3F3F3"/>
                </a:solidFill>
                <a:latin typeface="Montserrat ExtraBold"/>
                <a:ea typeface="Montserrat ExtraBold"/>
                <a:cs typeface="Montserrat ExtraBold"/>
                <a:sym typeface="Montserrat ExtraBold"/>
              </a:rPr>
              <a:t>Anton</a:t>
            </a:r>
            <a:endParaRPr sz="4000">
              <a:solidFill>
                <a:srgbClr val="F3F3F3"/>
              </a:solidFill>
              <a:latin typeface="Montserrat ExtraBold"/>
              <a:ea typeface="Montserrat ExtraBold"/>
              <a:cs typeface="Montserrat ExtraBold"/>
              <a:sym typeface="Montserrat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CFD4"/>
        </a:solidFill>
        <a:effectLst/>
      </p:bgPr>
    </p:bg>
    <p:spTree>
      <p:nvGrpSpPr>
        <p:cNvPr id="1" name="Shape 311"/>
        <p:cNvGrpSpPr/>
        <p:nvPr/>
      </p:nvGrpSpPr>
      <p:grpSpPr>
        <a:xfrm>
          <a:off x="0" y="0"/>
          <a:ext cx="0" cy="0"/>
          <a:chOff x="0" y="0"/>
          <a:chExt cx="0" cy="0"/>
        </a:xfrm>
      </p:grpSpPr>
      <p:pic>
        <p:nvPicPr>
          <p:cNvPr id="312" name="Google Shape;312;p52" title="Your Money Seniors - Financial Abuse">
            <a:hlinkClick r:id="rId3"/>
          </p:cNvPr>
          <p:cNvPicPr preferRelativeResize="0"/>
          <p:nvPr/>
        </p:nvPicPr>
        <p:blipFill>
          <a:blip r:embed="rId4">
            <a:alphaModFix/>
          </a:blip>
          <a:stretch>
            <a:fillRect/>
          </a:stretch>
        </p:blipFill>
        <p:spPr>
          <a:xfrm>
            <a:off x="754375" y="422350"/>
            <a:ext cx="7635250" cy="429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CFD4"/>
        </a:solidFill>
        <a:effectLst/>
      </p:bgPr>
    </p:bg>
    <p:spTree>
      <p:nvGrpSpPr>
        <p:cNvPr id="1" name="Shape 316"/>
        <p:cNvGrpSpPr/>
        <p:nvPr/>
      </p:nvGrpSpPr>
      <p:grpSpPr>
        <a:xfrm>
          <a:off x="0" y="0"/>
          <a:ext cx="0" cy="0"/>
          <a:chOff x="0" y="0"/>
          <a:chExt cx="0" cy="0"/>
        </a:xfrm>
      </p:grpSpPr>
      <p:sp>
        <p:nvSpPr>
          <p:cNvPr id="317" name="Google Shape;317;p53"/>
          <p:cNvSpPr txBox="1"/>
          <p:nvPr/>
        </p:nvSpPr>
        <p:spPr>
          <a:xfrm>
            <a:off x="1338863" y="1469938"/>
            <a:ext cx="6517800" cy="10449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3000">
                <a:solidFill>
                  <a:srgbClr val="46425E"/>
                </a:solidFill>
                <a:latin typeface="Montserrat ExtraBold"/>
                <a:ea typeface="Montserrat ExtraBold"/>
                <a:cs typeface="Montserrat ExtraBold"/>
                <a:sym typeface="Montserrat ExtraBold"/>
              </a:rPr>
              <a:t>What do you think these three scenarios have in common?</a:t>
            </a:r>
            <a:endParaRPr sz="3000">
              <a:solidFill>
                <a:srgbClr val="46425E"/>
              </a:solidFill>
              <a:latin typeface="Montserrat ExtraBold"/>
              <a:ea typeface="Montserrat ExtraBold"/>
              <a:cs typeface="Montserrat ExtraBold"/>
              <a:sym typeface="Montserrat ExtraBold"/>
            </a:endParaRPr>
          </a:p>
        </p:txBody>
      </p:sp>
      <p:sp>
        <p:nvSpPr>
          <p:cNvPr id="318" name="Google Shape;318;p53"/>
          <p:cNvSpPr/>
          <p:nvPr/>
        </p:nvSpPr>
        <p:spPr>
          <a:xfrm>
            <a:off x="3428250" y="589350"/>
            <a:ext cx="2287500" cy="544200"/>
          </a:xfrm>
          <a:prstGeom prst="roundRect">
            <a:avLst>
              <a:gd name="adj" fmla="val 16667"/>
            </a:avLst>
          </a:prstGeom>
          <a:solidFill>
            <a:srgbClr val="46425E"/>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FFFFFF"/>
                </a:solidFill>
                <a:latin typeface="Montserrat ExtraBold"/>
                <a:ea typeface="Montserrat ExtraBold"/>
                <a:cs typeface="Montserrat ExtraBold"/>
                <a:sym typeface="Montserrat ExtraBold"/>
              </a:rPr>
              <a:t>DISCUSSION</a:t>
            </a:r>
            <a:endParaRPr sz="2000">
              <a:solidFill>
                <a:srgbClr val="FFFFFF"/>
              </a:solidFill>
              <a:latin typeface="Montserrat ExtraBold"/>
              <a:ea typeface="Montserrat ExtraBold"/>
              <a:cs typeface="Montserrat ExtraBold"/>
              <a:sym typeface="Montserrat ExtraBold"/>
            </a:endParaRPr>
          </a:p>
        </p:txBody>
      </p:sp>
      <p:sp>
        <p:nvSpPr>
          <p:cNvPr id="319" name="Google Shape;319;p53"/>
          <p:cNvSpPr txBox="1"/>
          <p:nvPr/>
        </p:nvSpPr>
        <p:spPr>
          <a:xfrm>
            <a:off x="2039475" y="2496513"/>
            <a:ext cx="5013600" cy="961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3000">
                <a:solidFill>
                  <a:srgbClr val="686AB2"/>
                </a:solidFill>
                <a:latin typeface="Montserrat ExtraBold"/>
                <a:ea typeface="Montserrat ExtraBold"/>
                <a:cs typeface="Montserrat ExtraBold"/>
                <a:sym typeface="Montserrat ExtraBold"/>
              </a:rPr>
              <a:t>What are the red flags of financial abuse?</a:t>
            </a:r>
            <a:endParaRPr sz="3000">
              <a:solidFill>
                <a:srgbClr val="686AB2"/>
              </a:solidFill>
              <a:latin typeface="Montserrat ExtraBold"/>
              <a:ea typeface="Montserrat ExtraBold"/>
              <a:cs typeface="Montserrat ExtraBold"/>
              <a:sym typeface="Montserrat ExtraBold"/>
            </a:endParaRPr>
          </a:p>
        </p:txBody>
      </p:sp>
      <p:pic>
        <p:nvPicPr>
          <p:cNvPr id="320" name="Google Shape;320;p53"/>
          <p:cNvPicPr preferRelativeResize="0"/>
          <p:nvPr/>
        </p:nvPicPr>
        <p:blipFill rotWithShape="1">
          <a:blip r:embed="rId3">
            <a:alphaModFix/>
          </a:blip>
          <a:srcRect t="-6331" b="17773"/>
          <a:stretch/>
        </p:blipFill>
        <p:spPr>
          <a:xfrm>
            <a:off x="4064013" y="3705800"/>
            <a:ext cx="1015975" cy="1437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1000"/>
                                        <p:tgtEl>
                                          <p:spTgt spid="3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gtEl>
                                        <p:attrNameLst>
                                          <p:attrName>style.visibility</p:attrName>
                                        </p:attrNameLst>
                                      </p:cBhvr>
                                      <p:to>
                                        <p:strVal val="visible"/>
                                      </p:to>
                                    </p:set>
                                    <p:animEffect transition="in" filter="fade">
                                      <p:cBhvr>
                                        <p:cTn id="12" dur="1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112"/>
        <p:cNvGrpSpPr/>
        <p:nvPr/>
      </p:nvGrpSpPr>
      <p:grpSpPr>
        <a:xfrm>
          <a:off x="0" y="0"/>
          <a:ext cx="0" cy="0"/>
          <a:chOff x="0" y="0"/>
          <a:chExt cx="0" cy="0"/>
        </a:xfrm>
      </p:grpSpPr>
      <p:sp>
        <p:nvSpPr>
          <p:cNvPr id="113" name="Google Shape;113;p27"/>
          <p:cNvSpPr txBox="1"/>
          <p:nvPr/>
        </p:nvSpPr>
        <p:spPr>
          <a:xfrm>
            <a:off x="1801200" y="1067163"/>
            <a:ext cx="5541600" cy="803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500">
                <a:solidFill>
                  <a:srgbClr val="46425E"/>
                </a:solidFill>
                <a:latin typeface="Montserrat ExtraBold"/>
                <a:ea typeface="Montserrat ExtraBold"/>
                <a:cs typeface="Montserrat ExtraBold"/>
                <a:sym typeface="Montserrat ExtraBold"/>
              </a:rPr>
              <a:t>Getting started</a:t>
            </a:r>
            <a:endParaRPr sz="4500">
              <a:solidFill>
                <a:srgbClr val="46425E"/>
              </a:solidFill>
              <a:latin typeface="Montserrat ExtraBold"/>
              <a:ea typeface="Montserrat ExtraBold"/>
              <a:cs typeface="Montserrat ExtraBold"/>
              <a:sym typeface="Montserrat ExtraBold"/>
            </a:endParaRPr>
          </a:p>
        </p:txBody>
      </p:sp>
      <p:sp>
        <p:nvSpPr>
          <p:cNvPr id="114" name="Google Shape;114;p27"/>
          <p:cNvSpPr/>
          <p:nvPr/>
        </p:nvSpPr>
        <p:spPr>
          <a:xfrm>
            <a:off x="3257550" y="2103750"/>
            <a:ext cx="2628900" cy="544200"/>
          </a:xfrm>
          <a:prstGeom prst="roundRect">
            <a:avLst>
              <a:gd name="adj" fmla="val 16667"/>
            </a:avLst>
          </a:prstGeom>
          <a:solidFill>
            <a:srgbClr val="46425E"/>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FFFFFF"/>
                </a:solidFill>
                <a:latin typeface="Montserrat ExtraBold"/>
                <a:ea typeface="Montserrat ExtraBold"/>
                <a:cs typeface="Montserrat ExtraBold"/>
                <a:sym typeface="Montserrat ExtraBold"/>
              </a:rPr>
              <a:t>TODAY’S GOALS</a:t>
            </a:r>
            <a:endParaRPr>
              <a:solidFill>
                <a:srgbClr val="FFFFFF"/>
              </a:solidFill>
            </a:endParaRPr>
          </a:p>
        </p:txBody>
      </p:sp>
      <p:pic>
        <p:nvPicPr>
          <p:cNvPr id="115" name="Google Shape;115;p27"/>
          <p:cNvPicPr preferRelativeResize="0"/>
          <p:nvPr/>
        </p:nvPicPr>
        <p:blipFill rotWithShape="1">
          <a:blip r:embed="rId3">
            <a:alphaModFix/>
          </a:blip>
          <a:srcRect t="-2328" b="13801"/>
          <a:stretch/>
        </p:blipFill>
        <p:spPr>
          <a:xfrm>
            <a:off x="3308175" y="3000101"/>
            <a:ext cx="2527650" cy="21433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54"/>
          <p:cNvPicPr preferRelativeResize="0"/>
          <p:nvPr/>
        </p:nvPicPr>
        <p:blipFill rotWithShape="1">
          <a:blip r:embed="rId3">
            <a:alphaModFix/>
          </a:blip>
          <a:srcRect l="874" t="22373" r="12583" b="4607"/>
          <a:stretch/>
        </p:blipFill>
        <p:spPr>
          <a:xfrm>
            <a:off x="0" y="0"/>
            <a:ext cx="9144003" cy="5142245"/>
          </a:xfrm>
          <a:prstGeom prst="rect">
            <a:avLst/>
          </a:prstGeom>
          <a:noFill/>
          <a:ln>
            <a:noFill/>
          </a:ln>
        </p:spPr>
      </p:pic>
      <p:pic>
        <p:nvPicPr>
          <p:cNvPr id="326" name="Google Shape;326;p54"/>
          <p:cNvPicPr preferRelativeResize="0"/>
          <p:nvPr/>
        </p:nvPicPr>
        <p:blipFill>
          <a:blip r:embed="rId4">
            <a:alphaModFix/>
          </a:blip>
          <a:stretch>
            <a:fillRect/>
          </a:stretch>
        </p:blipFill>
        <p:spPr>
          <a:xfrm>
            <a:off x="412975" y="1156150"/>
            <a:ext cx="4490600" cy="563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330"/>
        <p:cNvGrpSpPr/>
        <p:nvPr/>
      </p:nvGrpSpPr>
      <p:grpSpPr>
        <a:xfrm>
          <a:off x="0" y="0"/>
          <a:ext cx="0" cy="0"/>
          <a:chOff x="0" y="0"/>
          <a:chExt cx="0" cy="0"/>
        </a:xfrm>
      </p:grpSpPr>
      <p:sp>
        <p:nvSpPr>
          <p:cNvPr id="331" name="Google Shape;331;p55"/>
          <p:cNvSpPr txBox="1"/>
          <p:nvPr/>
        </p:nvSpPr>
        <p:spPr>
          <a:xfrm>
            <a:off x="307675" y="496250"/>
            <a:ext cx="3062700" cy="1949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500">
                <a:solidFill>
                  <a:srgbClr val="46425E"/>
                </a:solidFill>
                <a:latin typeface="Montserrat ExtraBold"/>
                <a:ea typeface="Montserrat ExtraBold"/>
                <a:cs typeface="Montserrat ExtraBold"/>
                <a:sym typeface="Montserrat ExtraBold"/>
              </a:rPr>
              <a:t>Potential signs or red flags may include:</a:t>
            </a:r>
            <a:endParaRPr sz="3500">
              <a:solidFill>
                <a:srgbClr val="46425E"/>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endParaRPr sz="3500">
              <a:solidFill>
                <a:srgbClr val="46425E"/>
              </a:solidFill>
              <a:latin typeface="Montserrat ExtraBold"/>
              <a:ea typeface="Montserrat ExtraBold"/>
              <a:cs typeface="Montserrat ExtraBold"/>
              <a:sym typeface="Montserrat ExtraBold"/>
            </a:endParaRPr>
          </a:p>
        </p:txBody>
      </p:sp>
      <p:pic>
        <p:nvPicPr>
          <p:cNvPr id="332" name="Google Shape;332;p55"/>
          <p:cNvPicPr preferRelativeResize="0"/>
          <p:nvPr/>
        </p:nvPicPr>
        <p:blipFill rotWithShape="1">
          <a:blip r:embed="rId3">
            <a:alphaModFix/>
          </a:blip>
          <a:srcRect t="5040" b="387"/>
          <a:stretch/>
        </p:blipFill>
        <p:spPr>
          <a:xfrm>
            <a:off x="3605300" y="0"/>
            <a:ext cx="5179800" cy="5143499"/>
          </a:xfrm>
          <a:prstGeom prst="rect">
            <a:avLst/>
          </a:prstGeom>
          <a:noFill/>
          <a:ln>
            <a:noFill/>
          </a:ln>
        </p:spPr>
      </p:pic>
      <p:sp>
        <p:nvSpPr>
          <p:cNvPr id="333" name="Google Shape;333;p55"/>
          <p:cNvSpPr txBox="1"/>
          <p:nvPr/>
        </p:nvSpPr>
        <p:spPr>
          <a:xfrm>
            <a:off x="4306184" y="829424"/>
            <a:ext cx="4167600" cy="799500"/>
          </a:xfrm>
          <a:prstGeom prst="rect">
            <a:avLst/>
          </a:prstGeom>
          <a:noFill/>
          <a:ln>
            <a:noFill/>
          </a:ln>
        </p:spPr>
        <p:txBody>
          <a:bodyPr spcFirstLastPara="1" wrap="square" lIns="91425" tIns="91425" rIns="91425" bIns="91425" anchor="t" anchorCtr="0">
            <a:noAutofit/>
          </a:bodyPr>
          <a:lstStyle/>
          <a:p>
            <a:pPr marL="228600" lvl="0" indent="-361950" algn="l" rtl="0">
              <a:spcBef>
                <a:spcPts val="0"/>
              </a:spcBef>
              <a:spcAft>
                <a:spcPts val="1000"/>
              </a:spcAft>
              <a:buClr>
                <a:srgbClr val="46425E"/>
              </a:buClr>
              <a:buSzPts val="2100"/>
              <a:buFont typeface="Montserrat"/>
              <a:buChar char="●"/>
            </a:pPr>
            <a:r>
              <a:rPr lang="en" sz="2100" b="1">
                <a:solidFill>
                  <a:srgbClr val="46425E"/>
                </a:solidFill>
                <a:latin typeface="Montserrat"/>
                <a:ea typeface="Montserrat"/>
                <a:cs typeface="Montserrat"/>
                <a:sym typeface="Montserrat"/>
              </a:rPr>
              <a:t>Sudden change in living arrangements</a:t>
            </a:r>
            <a:endParaRPr sz="2100" b="1">
              <a:solidFill>
                <a:srgbClr val="46425E"/>
              </a:solidFill>
              <a:latin typeface="Montserrat"/>
              <a:ea typeface="Montserrat"/>
              <a:cs typeface="Montserrat"/>
              <a:sym typeface="Montserrat"/>
            </a:endParaRPr>
          </a:p>
        </p:txBody>
      </p:sp>
      <p:sp>
        <p:nvSpPr>
          <p:cNvPr id="334" name="Google Shape;334;p55"/>
          <p:cNvSpPr txBox="1"/>
          <p:nvPr/>
        </p:nvSpPr>
        <p:spPr>
          <a:xfrm>
            <a:off x="4306184" y="1646442"/>
            <a:ext cx="4167600" cy="799500"/>
          </a:xfrm>
          <a:prstGeom prst="rect">
            <a:avLst/>
          </a:prstGeom>
          <a:noFill/>
          <a:ln>
            <a:noFill/>
          </a:ln>
        </p:spPr>
        <p:txBody>
          <a:bodyPr spcFirstLastPara="1" wrap="square" lIns="91425" tIns="91425" rIns="91425" bIns="91425" anchor="t" anchorCtr="0">
            <a:noAutofit/>
          </a:bodyPr>
          <a:lstStyle/>
          <a:p>
            <a:pPr marL="228600" lvl="0" indent="-361950" algn="l" rtl="0">
              <a:spcBef>
                <a:spcPts val="0"/>
              </a:spcBef>
              <a:spcAft>
                <a:spcPts val="1000"/>
              </a:spcAft>
              <a:buClr>
                <a:srgbClr val="7D7FBD"/>
              </a:buClr>
              <a:buSzPts val="2100"/>
              <a:buFont typeface="Montserrat"/>
              <a:buChar char="●"/>
            </a:pPr>
            <a:r>
              <a:rPr lang="en" sz="2100" b="1">
                <a:solidFill>
                  <a:srgbClr val="7D7FBD"/>
                </a:solidFill>
                <a:latin typeface="Montserrat"/>
                <a:ea typeface="Montserrat"/>
                <a:cs typeface="Montserrat"/>
                <a:sym typeface="Montserrat"/>
              </a:rPr>
              <a:t>Abrupt or sudden change of beneficiary</a:t>
            </a:r>
            <a:endParaRPr sz="2100" b="1">
              <a:solidFill>
                <a:srgbClr val="7D7FBD"/>
              </a:solidFill>
              <a:latin typeface="Montserrat"/>
              <a:ea typeface="Montserrat"/>
              <a:cs typeface="Montserrat"/>
              <a:sym typeface="Montserrat"/>
            </a:endParaRPr>
          </a:p>
        </p:txBody>
      </p:sp>
      <p:sp>
        <p:nvSpPr>
          <p:cNvPr id="335" name="Google Shape;335;p55"/>
          <p:cNvSpPr txBox="1"/>
          <p:nvPr/>
        </p:nvSpPr>
        <p:spPr>
          <a:xfrm>
            <a:off x="4306184" y="2463461"/>
            <a:ext cx="3807900" cy="1135200"/>
          </a:xfrm>
          <a:prstGeom prst="rect">
            <a:avLst/>
          </a:prstGeom>
          <a:noFill/>
          <a:ln>
            <a:noFill/>
          </a:ln>
        </p:spPr>
        <p:txBody>
          <a:bodyPr spcFirstLastPara="1" wrap="square" lIns="91425" tIns="91425" rIns="91425" bIns="91425" anchor="t" anchorCtr="0">
            <a:noAutofit/>
          </a:bodyPr>
          <a:lstStyle/>
          <a:p>
            <a:pPr marL="228600" lvl="0" indent="-361950" algn="l" rtl="0">
              <a:spcBef>
                <a:spcPts val="0"/>
              </a:spcBef>
              <a:spcAft>
                <a:spcPts val="1000"/>
              </a:spcAft>
              <a:buClr>
                <a:srgbClr val="46425E"/>
              </a:buClr>
              <a:buSzPts val="2100"/>
              <a:buFont typeface="Montserrat"/>
              <a:buChar char="●"/>
            </a:pPr>
            <a:r>
              <a:rPr lang="en" sz="2100" b="1">
                <a:solidFill>
                  <a:srgbClr val="46425E"/>
                </a:solidFill>
                <a:latin typeface="Montserrat"/>
                <a:ea typeface="Montserrat"/>
                <a:cs typeface="Montserrat"/>
                <a:sym typeface="Montserrat"/>
              </a:rPr>
              <a:t>Confusion about how money is spent or missing money</a:t>
            </a:r>
            <a:endParaRPr sz="2100" b="1">
              <a:solidFill>
                <a:srgbClr val="46425E"/>
              </a:solidFill>
              <a:latin typeface="Montserrat"/>
              <a:ea typeface="Montserrat"/>
              <a:cs typeface="Montserrat"/>
              <a:sym typeface="Montserrat"/>
            </a:endParaRPr>
          </a:p>
        </p:txBody>
      </p:sp>
      <p:sp>
        <p:nvSpPr>
          <p:cNvPr id="336" name="Google Shape;336;p55"/>
          <p:cNvSpPr txBox="1"/>
          <p:nvPr/>
        </p:nvSpPr>
        <p:spPr>
          <a:xfrm>
            <a:off x="4306184" y="3616179"/>
            <a:ext cx="3841800" cy="799500"/>
          </a:xfrm>
          <a:prstGeom prst="rect">
            <a:avLst/>
          </a:prstGeom>
          <a:noFill/>
          <a:ln>
            <a:noFill/>
          </a:ln>
        </p:spPr>
        <p:txBody>
          <a:bodyPr spcFirstLastPara="1" wrap="square" lIns="91425" tIns="91425" rIns="91425" bIns="91425" anchor="t" anchorCtr="0">
            <a:noAutofit/>
          </a:bodyPr>
          <a:lstStyle/>
          <a:p>
            <a:pPr marL="228600" lvl="0" indent="-361950" algn="l" rtl="0">
              <a:spcBef>
                <a:spcPts val="0"/>
              </a:spcBef>
              <a:spcAft>
                <a:spcPts val="1000"/>
              </a:spcAft>
              <a:buClr>
                <a:srgbClr val="7D7FBD"/>
              </a:buClr>
              <a:buSzPts val="2100"/>
              <a:buFont typeface="Montserrat"/>
              <a:buChar char="●"/>
            </a:pPr>
            <a:r>
              <a:rPr lang="en" sz="2100" b="1">
                <a:solidFill>
                  <a:srgbClr val="7D7FBD"/>
                </a:solidFill>
                <a:latin typeface="Montserrat"/>
                <a:ea typeface="Montserrat"/>
                <a:cs typeface="Montserrat"/>
                <a:sym typeface="Montserrat"/>
              </a:rPr>
              <a:t>Items are missing from the home</a:t>
            </a:r>
            <a:endParaRPr sz="2100" b="1">
              <a:solidFill>
                <a:srgbClr val="7D7FBD"/>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
                                        </p:tgtEl>
                                        <p:attrNameLst>
                                          <p:attrName>style.visibility</p:attrName>
                                        </p:attrNameLst>
                                      </p:cBhvr>
                                      <p:to>
                                        <p:strVal val="visible"/>
                                      </p:to>
                                    </p:set>
                                    <p:animEffect transition="in" filter="fade">
                                      <p:cBhvr>
                                        <p:cTn id="12" dur="1000"/>
                                        <p:tgtEl>
                                          <p:spTgt spid="3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5"/>
                                        </p:tgtEl>
                                        <p:attrNameLst>
                                          <p:attrName>style.visibility</p:attrName>
                                        </p:attrNameLst>
                                      </p:cBhvr>
                                      <p:to>
                                        <p:strVal val="visible"/>
                                      </p:to>
                                    </p:set>
                                    <p:animEffect transition="in" filter="fade">
                                      <p:cBhvr>
                                        <p:cTn id="17" dur="1000"/>
                                        <p:tgtEl>
                                          <p:spTgt spid="3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6"/>
                                        </p:tgtEl>
                                        <p:attrNameLst>
                                          <p:attrName>style.visibility</p:attrName>
                                        </p:attrNameLst>
                                      </p:cBhvr>
                                      <p:to>
                                        <p:strVal val="visible"/>
                                      </p:to>
                                    </p:set>
                                    <p:animEffect transition="in" filter="fade">
                                      <p:cBhvr>
                                        <p:cTn id="22"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340"/>
        <p:cNvGrpSpPr/>
        <p:nvPr/>
      </p:nvGrpSpPr>
      <p:grpSpPr>
        <a:xfrm>
          <a:off x="0" y="0"/>
          <a:ext cx="0" cy="0"/>
          <a:chOff x="0" y="0"/>
          <a:chExt cx="0" cy="0"/>
        </a:xfrm>
      </p:grpSpPr>
      <p:pic>
        <p:nvPicPr>
          <p:cNvPr id="341" name="Google Shape;341;p56"/>
          <p:cNvPicPr preferRelativeResize="0"/>
          <p:nvPr/>
        </p:nvPicPr>
        <p:blipFill rotWithShape="1">
          <a:blip r:embed="rId3">
            <a:alphaModFix/>
          </a:blip>
          <a:srcRect t="5040" b="387"/>
          <a:stretch/>
        </p:blipFill>
        <p:spPr>
          <a:xfrm>
            <a:off x="3605300" y="0"/>
            <a:ext cx="5179800" cy="5143499"/>
          </a:xfrm>
          <a:prstGeom prst="rect">
            <a:avLst/>
          </a:prstGeom>
          <a:noFill/>
          <a:ln>
            <a:noFill/>
          </a:ln>
        </p:spPr>
      </p:pic>
      <p:sp>
        <p:nvSpPr>
          <p:cNvPr id="342" name="Google Shape;342;p56"/>
          <p:cNvSpPr txBox="1"/>
          <p:nvPr/>
        </p:nvSpPr>
        <p:spPr>
          <a:xfrm>
            <a:off x="4308516" y="829419"/>
            <a:ext cx="4167600" cy="799500"/>
          </a:xfrm>
          <a:prstGeom prst="rect">
            <a:avLst/>
          </a:prstGeom>
          <a:noFill/>
          <a:ln>
            <a:noFill/>
          </a:ln>
        </p:spPr>
        <p:txBody>
          <a:bodyPr spcFirstLastPara="1" wrap="square" lIns="91425" tIns="91425" rIns="91425" bIns="91425" anchor="t" anchorCtr="0">
            <a:noAutofit/>
          </a:bodyPr>
          <a:lstStyle/>
          <a:p>
            <a:pPr marL="228600" lvl="0" indent="-361950" algn="l" rtl="0">
              <a:spcBef>
                <a:spcPts val="0"/>
              </a:spcBef>
              <a:spcAft>
                <a:spcPts val="1000"/>
              </a:spcAft>
              <a:buClr>
                <a:srgbClr val="46425E"/>
              </a:buClr>
              <a:buSzPts val="2100"/>
              <a:buFont typeface="Montserrat"/>
              <a:buChar char="●"/>
            </a:pPr>
            <a:r>
              <a:rPr lang="en" sz="2100" b="1">
                <a:solidFill>
                  <a:srgbClr val="46425E"/>
                </a:solidFill>
                <a:latin typeface="Montserrat"/>
                <a:ea typeface="Montserrat"/>
                <a:cs typeface="Montserrat"/>
                <a:sym typeface="Montserrat"/>
              </a:rPr>
              <a:t>Costly/unnecessary repairs or purchases</a:t>
            </a:r>
            <a:endParaRPr sz="2100" b="1">
              <a:solidFill>
                <a:srgbClr val="46425E"/>
              </a:solidFill>
              <a:latin typeface="Montserrat"/>
              <a:ea typeface="Montserrat"/>
              <a:cs typeface="Montserrat"/>
              <a:sym typeface="Montserrat"/>
            </a:endParaRPr>
          </a:p>
        </p:txBody>
      </p:sp>
      <p:sp>
        <p:nvSpPr>
          <p:cNvPr id="343" name="Google Shape;343;p56"/>
          <p:cNvSpPr txBox="1"/>
          <p:nvPr/>
        </p:nvSpPr>
        <p:spPr>
          <a:xfrm>
            <a:off x="4308523" y="1665013"/>
            <a:ext cx="4305000" cy="799500"/>
          </a:xfrm>
          <a:prstGeom prst="rect">
            <a:avLst/>
          </a:prstGeom>
          <a:noFill/>
          <a:ln>
            <a:noFill/>
          </a:ln>
        </p:spPr>
        <p:txBody>
          <a:bodyPr spcFirstLastPara="1" wrap="square" lIns="91425" tIns="91425" rIns="91425" bIns="91425" anchor="t" anchorCtr="0">
            <a:noAutofit/>
          </a:bodyPr>
          <a:lstStyle/>
          <a:p>
            <a:pPr marL="228600" lvl="0" indent="-361950" algn="l" rtl="0">
              <a:spcBef>
                <a:spcPts val="0"/>
              </a:spcBef>
              <a:spcAft>
                <a:spcPts val="1000"/>
              </a:spcAft>
              <a:buClr>
                <a:srgbClr val="7D7FBD"/>
              </a:buClr>
              <a:buSzPts val="2100"/>
              <a:buFont typeface="Montserrat"/>
              <a:buChar char="●"/>
            </a:pPr>
            <a:r>
              <a:rPr lang="en" sz="2100" b="1">
                <a:solidFill>
                  <a:srgbClr val="7D7FBD"/>
                </a:solidFill>
                <a:latin typeface="Montserrat"/>
                <a:ea typeface="Montserrat"/>
                <a:cs typeface="Montserrat"/>
                <a:sym typeface="Montserrat"/>
              </a:rPr>
              <a:t>Newly created joint </a:t>
            </a:r>
            <a:br>
              <a:rPr lang="en" sz="2100" b="1">
                <a:solidFill>
                  <a:srgbClr val="7D7FBD"/>
                </a:solidFill>
                <a:latin typeface="Montserrat"/>
                <a:ea typeface="Montserrat"/>
                <a:cs typeface="Montserrat"/>
                <a:sym typeface="Montserrat"/>
              </a:rPr>
            </a:br>
            <a:r>
              <a:rPr lang="en" sz="2100" b="1">
                <a:solidFill>
                  <a:srgbClr val="7D7FBD"/>
                </a:solidFill>
                <a:latin typeface="Montserrat"/>
                <a:ea typeface="Montserrat"/>
                <a:cs typeface="Montserrat"/>
                <a:sym typeface="Montserrat"/>
              </a:rPr>
              <a:t>account with acquaintance</a:t>
            </a:r>
            <a:endParaRPr sz="2100" b="1">
              <a:solidFill>
                <a:srgbClr val="7D7FBD"/>
              </a:solidFill>
              <a:latin typeface="Montserrat"/>
              <a:ea typeface="Montserrat"/>
              <a:cs typeface="Montserrat"/>
              <a:sym typeface="Montserrat"/>
            </a:endParaRPr>
          </a:p>
        </p:txBody>
      </p:sp>
      <p:sp>
        <p:nvSpPr>
          <p:cNvPr id="344" name="Google Shape;344;p56"/>
          <p:cNvSpPr txBox="1"/>
          <p:nvPr/>
        </p:nvSpPr>
        <p:spPr>
          <a:xfrm>
            <a:off x="4308523" y="3336200"/>
            <a:ext cx="4167600" cy="1108200"/>
          </a:xfrm>
          <a:prstGeom prst="rect">
            <a:avLst/>
          </a:prstGeom>
          <a:noFill/>
          <a:ln>
            <a:noFill/>
          </a:ln>
        </p:spPr>
        <p:txBody>
          <a:bodyPr spcFirstLastPara="1" wrap="square" lIns="91425" tIns="91425" rIns="91425" bIns="91425" anchor="t" anchorCtr="0">
            <a:noAutofit/>
          </a:bodyPr>
          <a:lstStyle/>
          <a:p>
            <a:pPr marL="228600" lvl="0" indent="-361950" algn="l" rtl="0">
              <a:spcBef>
                <a:spcPts val="0"/>
              </a:spcBef>
              <a:spcAft>
                <a:spcPts val="1000"/>
              </a:spcAft>
              <a:buClr>
                <a:srgbClr val="7D7FBD"/>
              </a:buClr>
              <a:buSzPts val="2100"/>
              <a:buFont typeface="Montserrat"/>
              <a:buChar char="●"/>
            </a:pPr>
            <a:r>
              <a:rPr lang="en" sz="2100" b="1">
                <a:solidFill>
                  <a:srgbClr val="7D7FBD"/>
                </a:solidFill>
                <a:latin typeface="Montserrat"/>
                <a:ea typeface="Montserrat"/>
                <a:cs typeface="Montserrat"/>
                <a:sym typeface="Montserrat"/>
              </a:rPr>
              <a:t>Pressure to sign documents the individual does not understand</a:t>
            </a:r>
            <a:endParaRPr sz="2100" b="1">
              <a:solidFill>
                <a:srgbClr val="7D7FBD"/>
              </a:solidFill>
              <a:latin typeface="Montserrat"/>
              <a:ea typeface="Montserrat"/>
              <a:cs typeface="Montserrat"/>
              <a:sym typeface="Montserrat"/>
            </a:endParaRPr>
          </a:p>
        </p:txBody>
      </p:sp>
      <p:sp>
        <p:nvSpPr>
          <p:cNvPr id="345" name="Google Shape;345;p56"/>
          <p:cNvSpPr txBox="1"/>
          <p:nvPr/>
        </p:nvSpPr>
        <p:spPr>
          <a:xfrm>
            <a:off x="4308523" y="2500606"/>
            <a:ext cx="3062700" cy="799500"/>
          </a:xfrm>
          <a:prstGeom prst="rect">
            <a:avLst/>
          </a:prstGeom>
          <a:noFill/>
          <a:ln>
            <a:noFill/>
          </a:ln>
        </p:spPr>
        <p:txBody>
          <a:bodyPr spcFirstLastPara="1" wrap="square" lIns="91425" tIns="91425" rIns="91425" bIns="91425" anchor="t" anchorCtr="0">
            <a:noAutofit/>
          </a:bodyPr>
          <a:lstStyle/>
          <a:p>
            <a:pPr marL="228600" lvl="0" indent="-361950" algn="l" rtl="0">
              <a:spcBef>
                <a:spcPts val="0"/>
              </a:spcBef>
              <a:spcAft>
                <a:spcPts val="1000"/>
              </a:spcAft>
              <a:buClr>
                <a:srgbClr val="46425E"/>
              </a:buClr>
              <a:buSzPts val="2100"/>
              <a:buFont typeface="Montserrat"/>
              <a:buChar char="●"/>
            </a:pPr>
            <a:r>
              <a:rPr lang="en" sz="2100" b="1">
                <a:solidFill>
                  <a:srgbClr val="46425E"/>
                </a:solidFill>
                <a:latin typeface="Montserrat"/>
                <a:ea typeface="Montserrat"/>
                <a:cs typeface="Montserrat"/>
                <a:sym typeface="Montserrat"/>
              </a:rPr>
              <a:t>Unpaid bills/short of money</a:t>
            </a:r>
            <a:endParaRPr sz="2100" b="1">
              <a:solidFill>
                <a:srgbClr val="46425E"/>
              </a:solidFill>
              <a:latin typeface="Montserrat"/>
              <a:ea typeface="Montserrat"/>
              <a:cs typeface="Montserrat"/>
              <a:sym typeface="Montserrat"/>
            </a:endParaRPr>
          </a:p>
        </p:txBody>
      </p:sp>
      <p:sp>
        <p:nvSpPr>
          <p:cNvPr id="346" name="Google Shape;346;p56"/>
          <p:cNvSpPr txBox="1"/>
          <p:nvPr/>
        </p:nvSpPr>
        <p:spPr>
          <a:xfrm>
            <a:off x="307675" y="496250"/>
            <a:ext cx="3062700" cy="1949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500">
                <a:solidFill>
                  <a:srgbClr val="46425E"/>
                </a:solidFill>
                <a:latin typeface="Montserrat ExtraBold"/>
                <a:ea typeface="Montserrat ExtraBold"/>
                <a:cs typeface="Montserrat ExtraBold"/>
                <a:sym typeface="Montserrat ExtraBold"/>
              </a:rPr>
              <a:t>Potential signs or red flags may include:</a:t>
            </a:r>
            <a:endParaRPr sz="3500">
              <a:solidFill>
                <a:srgbClr val="46425E"/>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endParaRPr sz="3500">
              <a:solidFill>
                <a:srgbClr val="46425E"/>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
                                        </p:tgtEl>
                                        <p:attrNameLst>
                                          <p:attrName>style.visibility</p:attrName>
                                        </p:attrNameLst>
                                      </p:cBhvr>
                                      <p:to>
                                        <p:strVal val="visible"/>
                                      </p:to>
                                    </p:set>
                                    <p:animEffect transition="in" filter="fade">
                                      <p:cBhvr>
                                        <p:cTn id="12" dur="1000"/>
                                        <p:tgtEl>
                                          <p:spTgt spid="3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5"/>
                                        </p:tgtEl>
                                        <p:attrNameLst>
                                          <p:attrName>style.visibility</p:attrName>
                                        </p:attrNameLst>
                                      </p:cBhvr>
                                      <p:to>
                                        <p:strVal val="visible"/>
                                      </p:to>
                                    </p:set>
                                    <p:animEffect transition="in" filter="fade">
                                      <p:cBhvr>
                                        <p:cTn id="17" dur="1000"/>
                                        <p:tgtEl>
                                          <p:spTgt spid="3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
                                        </p:tgtEl>
                                        <p:attrNameLst>
                                          <p:attrName>style.visibility</p:attrName>
                                        </p:attrNameLst>
                                      </p:cBhvr>
                                      <p:to>
                                        <p:strVal val="visible"/>
                                      </p:to>
                                    </p:set>
                                    <p:animEffect transition="in" filter="fade">
                                      <p:cBhvr>
                                        <p:cTn id="22" dur="1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350"/>
        <p:cNvGrpSpPr/>
        <p:nvPr/>
      </p:nvGrpSpPr>
      <p:grpSpPr>
        <a:xfrm>
          <a:off x="0" y="0"/>
          <a:ext cx="0" cy="0"/>
          <a:chOff x="0" y="0"/>
          <a:chExt cx="0" cy="0"/>
        </a:xfrm>
      </p:grpSpPr>
      <p:sp>
        <p:nvSpPr>
          <p:cNvPr id="351" name="Google Shape;351;p57"/>
          <p:cNvSpPr txBox="1"/>
          <p:nvPr/>
        </p:nvSpPr>
        <p:spPr>
          <a:xfrm>
            <a:off x="1054050" y="393450"/>
            <a:ext cx="7035900" cy="13992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chemeClr val="dk1"/>
              </a:buClr>
              <a:buSzPts val="1100"/>
              <a:buFont typeface="Arial"/>
              <a:buNone/>
            </a:pPr>
            <a:r>
              <a:rPr lang="en" sz="4000">
                <a:solidFill>
                  <a:srgbClr val="46425E"/>
                </a:solidFill>
                <a:latin typeface="Montserrat ExtraBold"/>
                <a:ea typeface="Montserrat ExtraBold"/>
                <a:cs typeface="Montserrat ExtraBold"/>
                <a:sym typeface="Montserrat ExtraBold"/>
              </a:rPr>
              <a:t>What to do if you </a:t>
            </a:r>
            <a:endParaRPr sz="4000">
              <a:solidFill>
                <a:srgbClr val="46425E"/>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Clr>
                <a:schemeClr val="dk1"/>
              </a:buClr>
              <a:buSzPts val="1100"/>
              <a:buFont typeface="Arial"/>
              <a:buNone/>
            </a:pPr>
            <a:r>
              <a:rPr lang="en" sz="4000">
                <a:solidFill>
                  <a:srgbClr val="46425E"/>
                </a:solidFill>
                <a:latin typeface="Montserrat ExtraBold"/>
                <a:ea typeface="Montserrat ExtraBold"/>
                <a:cs typeface="Montserrat ExtraBold"/>
                <a:sym typeface="Montserrat ExtraBold"/>
              </a:rPr>
              <a:t>suspect financial abuse?</a:t>
            </a:r>
            <a:endParaRPr sz="4000">
              <a:solidFill>
                <a:srgbClr val="46425E"/>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None/>
            </a:pPr>
            <a:endParaRPr sz="4000">
              <a:solidFill>
                <a:srgbClr val="46425E"/>
              </a:solidFill>
              <a:latin typeface="Montserrat ExtraBold"/>
              <a:ea typeface="Montserrat ExtraBold"/>
              <a:cs typeface="Montserrat ExtraBold"/>
              <a:sym typeface="Montserrat ExtraBold"/>
            </a:endParaRPr>
          </a:p>
        </p:txBody>
      </p:sp>
      <p:sp>
        <p:nvSpPr>
          <p:cNvPr id="352" name="Google Shape;352;p57"/>
          <p:cNvSpPr/>
          <p:nvPr/>
        </p:nvSpPr>
        <p:spPr>
          <a:xfrm>
            <a:off x="498350" y="2007925"/>
            <a:ext cx="3966600" cy="13080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Tell someone</a:t>
            </a:r>
            <a:endParaRPr sz="2000">
              <a:solidFill>
                <a:srgbClr val="46425E"/>
              </a:solidFill>
            </a:endParaRPr>
          </a:p>
        </p:txBody>
      </p:sp>
      <p:sp>
        <p:nvSpPr>
          <p:cNvPr id="353" name="Google Shape;353;p57"/>
          <p:cNvSpPr/>
          <p:nvPr/>
        </p:nvSpPr>
        <p:spPr>
          <a:xfrm>
            <a:off x="498350" y="3531210"/>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rgbClr val="FBCFD4"/>
              </a:solidFill>
              <a:latin typeface="Montserrat ExtraBold"/>
              <a:ea typeface="Montserrat ExtraBold"/>
              <a:cs typeface="Montserrat ExtraBold"/>
              <a:sym typeface="Montserrat ExtraBold"/>
            </a:endParaRPr>
          </a:p>
          <a:p>
            <a:pPr marL="0" lvl="0" indent="0" algn="ctr" rtl="0">
              <a:spcBef>
                <a:spcPts val="0"/>
              </a:spcBef>
              <a:spcAft>
                <a:spcPts val="0"/>
              </a:spcAft>
              <a:buClr>
                <a:schemeClr val="dk1"/>
              </a:buClr>
              <a:buSzPts val="1100"/>
              <a:buFont typeface="Arial"/>
              <a:buNone/>
            </a:pPr>
            <a:r>
              <a:rPr lang="en" sz="2000">
                <a:solidFill>
                  <a:srgbClr val="FBCFD4"/>
                </a:solidFill>
                <a:latin typeface="Montserrat ExtraBold"/>
                <a:ea typeface="Montserrat ExtraBold"/>
                <a:cs typeface="Montserrat ExtraBold"/>
                <a:sym typeface="Montserrat ExtraBold"/>
              </a:rPr>
              <a:t>If it relates to your bank account – tell your bank/financial institution</a:t>
            </a:r>
            <a:endParaRPr sz="2000">
              <a:solidFill>
                <a:srgbClr val="FBCFD4"/>
              </a:solidFill>
              <a:latin typeface="Montserrat ExtraBold"/>
              <a:ea typeface="Montserrat ExtraBold"/>
              <a:cs typeface="Montserrat ExtraBold"/>
              <a:sym typeface="Montserrat ExtraBold"/>
            </a:endParaRPr>
          </a:p>
          <a:p>
            <a:pPr marL="0" lvl="0" indent="0" algn="ctr" rtl="0">
              <a:spcBef>
                <a:spcPts val="0"/>
              </a:spcBef>
              <a:spcAft>
                <a:spcPts val="0"/>
              </a:spcAft>
              <a:buNone/>
            </a:pPr>
            <a:endParaRPr sz="2000">
              <a:solidFill>
                <a:srgbClr val="FBCFD4"/>
              </a:solidFill>
              <a:latin typeface="Montserrat ExtraBold"/>
              <a:ea typeface="Montserrat ExtraBold"/>
              <a:cs typeface="Montserrat ExtraBold"/>
              <a:sym typeface="Montserrat ExtraBold"/>
            </a:endParaRPr>
          </a:p>
        </p:txBody>
      </p:sp>
      <p:sp>
        <p:nvSpPr>
          <p:cNvPr id="354" name="Google Shape;354;p57"/>
          <p:cNvSpPr/>
          <p:nvPr/>
        </p:nvSpPr>
        <p:spPr>
          <a:xfrm>
            <a:off x="4679053" y="2007925"/>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BCFD4"/>
                </a:solidFill>
                <a:latin typeface="Montserrat ExtraBold"/>
                <a:ea typeface="Montserrat ExtraBold"/>
                <a:cs typeface="Montserrat ExtraBold"/>
                <a:sym typeface="Montserrat ExtraBold"/>
              </a:rPr>
              <a:t>Get help</a:t>
            </a:r>
            <a:endParaRPr sz="2000">
              <a:solidFill>
                <a:srgbClr val="FBCFD4"/>
              </a:solidFill>
              <a:latin typeface="Montserrat ExtraBold"/>
              <a:ea typeface="Montserrat ExtraBold"/>
              <a:cs typeface="Montserrat ExtraBold"/>
              <a:sym typeface="Montserrat ExtraBold"/>
            </a:endParaRPr>
          </a:p>
        </p:txBody>
      </p:sp>
      <p:sp>
        <p:nvSpPr>
          <p:cNvPr id="355" name="Google Shape;355;p57"/>
          <p:cNvSpPr/>
          <p:nvPr/>
        </p:nvSpPr>
        <p:spPr>
          <a:xfrm>
            <a:off x="4679053" y="3531210"/>
            <a:ext cx="3966600" cy="13080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Take steps to get some distance from abuser</a:t>
            </a:r>
            <a:endParaRPr sz="2000">
              <a:solidFill>
                <a:srgbClr val="46425E"/>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1000"/>
                                        <p:tgtEl>
                                          <p:spTgt spid="3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4"/>
                                        </p:tgtEl>
                                        <p:attrNameLst>
                                          <p:attrName>style.visibility</p:attrName>
                                        </p:attrNameLst>
                                      </p:cBhvr>
                                      <p:to>
                                        <p:strVal val="visible"/>
                                      </p:to>
                                    </p:set>
                                    <p:animEffect transition="in" filter="fade">
                                      <p:cBhvr>
                                        <p:cTn id="12" dur="1000"/>
                                        <p:tgtEl>
                                          <p:spTgt spid="3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3"/>
                                        </p:tgtEl>
                                        <p:attrNameLst>
                                          <p:attrName>style.visibility</p:attrName>
                                        </p:attrNameLst>
                                      </p:cBhvr>
                                      <p:to>
                                        <p:strVal val="visible"/>
                                      </p:to>
                                    </p:set>
                                    <p:animEffect transition="in" filter="fade">
                                      <p:cBhvr>
                                        <p:cTn id="17" dur="1000"/>
                                        <p:tgtEl>
                                          <p:spTgt spid="3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
                                        </p:tgtEl>
                                        <p:attrNameLst>
                                          <p:attrName>style.visibility</p:attrName>
                                        </p:attrNameLst>
                                      </p:cBhvr>
                                      <p:to>
                                        <p:strVal val="visible"/>
                                      </p:to>
                                    </p:set>
                                    <p:animEffect transition="in" filter="fade">
                                      <p:cBhvr>
                                        <p:cTn id="22" dur="1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359"/>
        <p:cNvGrpSpPr/>
        <p:nvPr/>
      </p:nvGrpSpPr>
      <p:grpSpPr>
        <a:xfrm>
          <a:off x="0" y="0"/>
          <a:ext cx="0" cy="0"/>
          <a:chOff x="0" y="0"/>
          <a:chExt cx="0" cy="0"/>
        </a:xfrm>
      </p:grpSpPr>
      <p:sp>
        <p:nvSpPr>
          <p:cNvPr id="360" name="Google Shape;360;p58"/>
          <p:cNvSpPr txBox="1"/>
          <p:nvPr/>
        </p:nvSpPr>
        <p:spPr>
          <a:xfrm>
            <a:off x="569550" y="1494800"/>
            <a:ext cx="8004900" cy="12243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 sz="4000">
                <a:solidFill>
                  <a:srgbClr val="46425E"/>
                </a:solidFill>
                <a:latin typeface="Montserrat ExtraBold"/>
                <a:ea typeface="Montserrat ExtraBold"/>
                <a:cs typeface="Montserrat ExtraBold"/>
                <a:sym typeface="Montserrat ExtraBold"/>
              </a:rPr>
              <a:t>Financial abuse is a violation </a:t>
            </a:r>
            <a:endParaRPr sz="4000">
              <a:solidFill>
                <a:srgbClr val="46425E"/>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0"/>
              </a:spcAft>
              <a:buNone/>
            </a:pPr>
            <a:r>
              <a:rPr lang="en" sz="4000">
                <a:solidFill>
                  <a:srgbClr val="46425E"/>
                </a:solidFill>
                <a:latin typeface="Montserrat ExtraBold"/>
                <a:ea typeface="Montserrat ExtraBold"/>
                <a:cs typeface="Montserrat ExtraBold"/>
                <a:sym typeface="Montserrat ExtraBold"/>
              </a:rPr>
              <a:t>of an individual’s rights. </a:t>
            </a:r>
            <a:endParaRPr sz="4000">
              <a:solidFill>
                <a:srgbClr val="46425E"/>
              </a:solidFill>
              <a:latin typeface="Montserrat ExtraBold"/>
              <a:ea typeface="Montserrat ExtraBold"/>
              <a:cs typeface="Montserrat ExtraBold"/>
              <a:sym typeface="Montserrat ExtraBold"/>
            </a:endParaRPr>
          </a:p>
          <a:p>
            <a:pPr marL="0" lvl="0" indent="0" algn="l" rtl="0">
              <a:lnSpc>
                <a:spcPct val="90000"/>
              </a:lnSpc>
              <a:spcBef>
                <a:spcPts val="500"/>
              </a:spcBef>
              <a:spcAft>
                <a:spcPts val="0"/>
              </a:spcAft>
              <a:buClr>
                <a:schemeClr val="dk1"/>
              </a:buClr>
              <a:buSzPts val="1100"/>
              <a:buFont typeface="Arial"/>
              <a:buNone/>
            </a:pPr>
            <a:endParaRPr sz="4000">
              <a:solidFill>
                <a:schemeClr val="lt1"/>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500"/>
              </a:spcAft>
              <a:buNone/>
            </a:pPr>
            <a:endParaRPr sz="4000">
              <a:solidFill>
                <a:srgbClr val="46425E"/>
              </a:solidFill>
              <a:latin typeface="Montserrat ExtraBold"/>
              <a:ea typeface="Montserrat ExtraBold"/>
              <a:cs typeface="Montserrat ExtraBold"/>
              <a:sym typeface="Montserrat ExtraBold"/>
            </a:endParaRPr>
          </a:p>
        </p:txBody>
      </p:sp>
      <p:sp>
        <p:nvSpPr>
          <p:cNvPr id="361" name="Google Shape;361;p58"/>
          <p:cNvSpPr/>
          <p:nvPr/>
        </p:nvSpPr>
        <p:spPr>
          <a:xfrm>
            <a:off x="3517950" y="730800"/>
            <a:ext cx="2108100" cy="544200"/>
          </a:xfrm>
          <a:prstGeom prst="roundRect">
            <a:avLst>
              <a:gd name="adj" fmla="val 16667"/>
            </a:avLst>
          </a:prstGeom>
          <a:solidFill>
            <a:srgbClr val="46425E"/>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FFFFFF"/>
                </a:solidFill>
                <a:latin typeface="Montserrat ExtraBold"/>
                <a:ea typeface="Montserrat ExtraBold"/>
                <a:cs typeface="Montserrat ExtraBold"/>
                <a:sym typeface="Montserrat ExtraBold"/>
              </a:rPr>
              <a:t>REMEMBER</a:t>
            </a:r>
            <a:endParaRPr>
              <a:solidFill>
                <a:srgbClr val="FFFFFF"/>
              </a:solidFill>
            </a:endParaRPr>
          </a:p>
        </p:txBody>
      </p:sp>
      <p:pic>
        <p:nvPicPr>
          <p:cNvPr id="362" name="Google Shape;362;p58"/>
          <p:cNvPicPr preferRelativeResize="0"/>
          <p:nvPr/>
        </p:nvPicPr>
        <p:blipFill rotWithShape="1">
          <a:blip r:embed="rId3">
            <a:alphaModFix/>
          </a:blip>
          <a:srcRect b="18166"/>
          <a:stretch/>
        </p:blipFill>
        <p:spPr>
          <a:xfrm>
            <a:off x="2158050" y="2992599"/>
            <a:ext cx="4827901" cy="2150901"/>
          </a:xfrm>
          <a:prstGeom prst="rect">
            <a:avLst/>
          </a:prstGeom>
          <a:noFill/>
          <a:ln>
            <a:noFill/>
          </a:ln>
        </p:spPr>
      </p:pic>
      <p:sp>
        <p:nvSpPr>
          <p:cNvPr id="363" name="Google Shape;363;p58"/>
          <p:cNvSpPr txBox="1"/>
          <p:nvPr/>
        </p:nvSpPr>
        <p:spPr>
          <a:xfrm>
            <a:off x="2907000" y="3796960"/>
            <a:ext cx="3330000" cy="93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chemeClr val="lt2"/>
                </a:solidFill>
                <a:latin typeface="Montserrat ExtraBold"/>
                <a:ea typeface="Montserrat ExtraBold"/>
                <a:cs typeface="Montserrat ExtraBold"/>
                <a:sym typeface="Montserrat ExtraBold"/>
              </a:rPr>
              <a:t>It is not your fault. </a:t>
            </a:r>
            <a:endParaRPr sz="2300">
              <a:solidFill>
                <a:schemeClr val="lt2"/>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2300">
                <a:solidFill>
                  <a:schemeClr val="lt2"/>
                </a:solidFill>
                <a:latin typeface="Montserrat ExtraBold"/>
                <a:ea typeface="Montserrat ExtraBold"/>
                <a:cs typeface="Montserrat ExtraBold"/>
                <a:sym typeface="Montserrat ExtraBold"/>
              </a:rPr>
              <a:t>You can get help!</a:t>
            </a:r>
            <a:endParaRPr sz="1700">
              <a:solidFill>
                <a:schemeClr val="l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6425E"/>
        </a:solidFill>
        <a:effectLst/>
      </p:bgPr>
    </p:bg>
    <p:spTree>
      <p:nvGrpSpPr>
        <p:cNvPr id="1" name="Shape 367"/>
        <p:cNvGrpSpPr/>
        <p:nvPr/>
      </p:nvGrpSpPr>
      <p:grpSpPr>
        <a:xfrm>
          <a:off x="0" y="0"/>
          <a:ext cx="0" cy="0"/>
          <a:chOff x="0" y="0"/>
          <a:chExt cx="0" cy="0"/>
        </a:xfrm>
      </p:grpSpPr>
      <p:sp>
        <p:nvSpPr>
          <p:cNvPr id="368" name="Google Shape;368;p59"/>
          <p:cNvSpPr/>
          <p:nvPr/>
        </p:nvSpPr>
        <p:spPr>
          <a:xfrm>
            <a:off x="498350" y="1855525"/>
            <a:ext cx="3966600" cy="13080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Other family members</a:t>
            </a:r>
            <a:endParaRPr sz="2000">
              <a:solidFill>
                <a:srgbClr val="46425E"/>
              </a:solidFill>
            </a:endParaRPr>
          </a:p>
        </p:txBody>
      </p:sp>
      <p:sp>
        <p:nvSpPr>
          <p:cNvPr id="369" name="Google Shape;369;p59"/>
          <p:cNvSpPr/>
          <p:nvPr/>
        </p:nvSpPr>
        <p:spPr>
          <a:xfrm>
            <a:off x="498350" y="3378810"/>
            <a:ext cx="3966600" cy="13080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The police</a:t>
            </a:r>
            <a:endParaRPr sz="2000">
              <a:solidFill>
                <a:srgbClr val="46425E"/>
              </a:solidFill>
              <a:latin typeface="Montserrat ExtraBold"/>
              <a:ea typeface="Montserrat ExtraBold"/>
              <a:cs typeface="Montserrat ExtraBold"/>
              <a:sym typeface="Montserrat ExtraBold"/>
            </a:endParaRPr>
          </a:p>
        </p:txBody>
      </p:sp>
      <p:sp>
        <p:nvSpPr>
          <p:cNvPr id="370" name="Google Shape;370;p59"/>
          <p:cNvSpPr/>
          <p:nvPr/>
        </p:nvSpPr>
        <p:spPr>
          <a:xfrm>
            <a:off x="4679053" y="1855525"/>
            <a:ext cx="3966600" cy="13080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The Canadian </a:t>
            </a:r>
            <a:br>
              <a:rPr lang="en" sz="2000">
                <a:solidFill>
                  <a:srgbClr val="46425E"/>
                </a:solidFill>
                <a:latin typeface="Montserrat ExtraBold"/>
                <a:ea typeface="Montserrat ExtraBold"/>
                <a:cs typeface="Montserrat ExtraBold"/>
                <a:sym typeface="Montserrat ExtraBold"/>
              </a:rPr>
            </a:br>
            <a:r>
              <a:rPr lang="en" sz="2000">
                <a:solidFill>
                  <a:srgbClr val="46425E"/>
                </a:solidFill>
                <a:latin typeface="Montserrat ExtraBold"/>
                <a:ea typeface="Montserrat ExtraBold"/>
                <a:cs typeface="Montserrat ExtraBold"/>
                <a:sym typeface="Montserrat ExtraBold"/>
              </a:rPr>
              <a:t>Anti-Fraud Centre</a:t>
            </a:r>
            <a:endParaRPr sz="2000">
              <a:solidFill>
                <a:srgbClr val="46425E"/>
              </a:solidFill>
              <a:latin typeface="Montserrat ExtraBold"/>
              <a:ea typeface="Montserrat ExtraBold"/>
              <a:cs typeface="Montserrat ExtraBold"/>
              <a:sym typeface="Montserrat ExtraBold"/>
            </a:endParaRPr>
          </a:p>
        </p:txBody>
      </p:sp>
      <p:sp>
        <p:nvSpPr>
          <p:cNvPr id="371" name="Google Shape;371;p59"/>
          <p:cNvSpPr/>
          <p:nvPr/>
        </p:nvSpPr>
        <p:spPr>
          <a:xfrm>
            <a:off x="4679053" y="3378810"/>
            <a:ext cx="3966600" cy="13080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Your bank or </a:t>
            </a:r>
            <a:br>
              <a:rPr lang="en" sz="2000">
                <a:solidFill>
                  <a:srgbClr val="46425E"/>
                </a:solidFill>
                <a:latin typeface="Montserrat ExtraBold"/>
                <a:ea typeface="Montserrat ExtraBold"/>
                <a:cs typeface="Montserrat ExtraBold"/>
                <a:sym typeface="Montserrat ExtraBold"/>
              </a:rPr>
            </a:br>
            <a:r>
              <a:rPr lang="en" sz="2000">
                <a:solidFill>
                  <a:srgbClr val="46425E"/>
                </a:solidFill>
                <a:latin typeface="Montserrat ExtraBold"/>
                <a:ea typeface="Montserrat ExtraBold"/>
                <a:cs typeface="Montserrat ExtraBold"/>
                <a:sym typeface="Montserrat ExtraBold"/>
              </a:rPr>
              <a:t>financial institution</a:t>
            </a:r>
            <a:endParaRPr sz="2000">
              <a:solidFill>
                <a:srgbClr val="46425E"/>
              </a:solidFill>
              <a:latin typeface="Montserrat ExtraBold"/>
              <a:ea typeface="Montserrat ExtraBold"/>
              <a:cs typeface="Montserrat ExtraBold"/>
              <a:sym typeface="Montserrat ExtraBold"/>
            </a:endParaRPr>
          </a:p>
        </p:txBody>
      </p:sp>
      <p:sp>
        <p:nvSpPr>
          <p:cNvPr id="372" name="Google Shape;372;p59"/>
          <p:cNvSpPr txBox="1"/>
          <p:nvPr/>
        </p:nvSpPr>
        <p:spPr>
          <a:xfrm>
            <a:off x="1054050" y="714825"/>
            <a:ext cx="7035900" cy="6942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4000">
                <a:solidFill>
                  <a:srgbClr val="FBCFD4"/>
                </a:solidFill>
                <a:latin typeface="Montserrat ExtraBold"/>
                <a:ea typeface="Montserrat ExtraBold"/>
                <a:cs typeface="Montserrat ExtraBold"/>
                <a:sym typeface="Montserrat ExtraBold"/>
              </a:rPr>
              <a:t>Where to get help</a:t>
            </a:r>
            <a:endParaRPr sz="4000">
              <a:solidFill>
                <a:srgbClr val="FBCFD4"/>
              </a:solidFill>
              <a:latin typeface="Montserrat ExtraBold"/>
              <a:ea typeface="Montserrat ExtraBold"/>
              <a:cs typeface="Montserrat ExtraBold"/>
              <a:sym typeface="Montserrat ExtraBold"/>
            </a:endParaRPr>
          </a:p>
        </p:txBody>
      </p:sp>
      <p:pic>
        <p:nvPicPr>
          <p:cNvPr id="373" name="Google Shape;373;p59"/>
          <p:cNvPicPr preferRelativeResize="0"/>
          <p:nvPr/>
        </p:nvPicPr>
        <p:blipFill>
          <a:blip r:embed="rId3">
            <a:alphaModFix/>
          </a:blip>
          <a:stretch>
            <a:fillRect/>
          </a:stretch>
        </p:blipFill>
        <p:spPr>
          <a:xfrm>
            <a:off x="3063589" y="2289186"/>
            <a:ext cx="2829848" cy="1943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0"/>
                                        </p:tgtEl>
                                        <p:attrNameLst>
                                          <p:attrName>style.visibility</p:attrName>
                                        </p:attrNameLst>
                                      </p:cBhvr>
                                      <p:to>
                                        <p:strVal val="visible"/>
                                      </p:to>
                                    </p:set>
                                    <p:animEffect transition="in" filter="fade">
                                      <p:cBhvr>
                                        <p:cTn id="12" dur="1000"/>
                                        <p:tgtEl>
                                          <p:spTgt spid="3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9"/>
                                        </p:tgtEl>
                                        <p:attrNameLst>
                                          <p:attrName>style.visibility</p:attrName>
                                        </p:attrNameLst>
                                      </p:cBhvr>
                                      <p:to>
                                        <p:strVal val="visible"/>
                                      </p:to>
                                    </p:set>
                                    <p:animEffect transition="in" filter="fade">
                                      <p:cBhvr>
                                        <p:cTn id="17" dur="1000"/>
                                        <p:tgtEl>
                                          <p:spTgt spid="3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1"/>
                                        </p:tgtEl>
                                        <p:attrNameLst>
                                          <p:attrName>style.visibility</p:attrName>
                                        </p:attrNameLst>
                                      </p:cBhvr>
                                      <p:to>
                                        <p:strVal val="visible"/>
                                      </p:to>
                                    </p:set>
                                    <p:animEffect transition="in" filter="fade">
                                      <p:cBhvr>
                                        <p:cTn id="22" dur="10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6425E"/>
        </a:solidFill>
        <a:effectLst/>
      </p:bgPr>
    </p:bg>
    <p:spTree>
      <p:nvGrpSpPr>
        <p:cNvPr id="1" name="Shape 377"/>
        <p:cNvGrpSpPr/>
        <p:nvPr/>
      </p:nvGrpSpPr>
      <p:grpSpPr>
        <a:xfrm>
          <a:off x="0" y="0"/>
          <a:ext cx="0" cy="0"/>
          <a:chOff x="0" y="0"/>
          <a:chExt cx="0" cy="0"/>
        </a:xfrm>
      </p:grpSpPr>
      <p:sp>
        <p:nvSpPr>
          <p:cNvPr id="378" name="Google Shape;378;p60"/>
          <p:cNvSpPr txBox="1"/>
          <p:nvPr/>
        </p:nvSpPr>
        <p:spPr>
          <a:xfrm>
            <a:off x="307675" y="456225"/>
            <a:ext cx="3062700" cy="1949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500">
                <a:solidFill>
                  <a:srgbClr val="FBCFD4"/>
                </a:solidFill>
                <a:latin typeface="Montserrat ExtraBold"/>
                <a:ea typeface="Montserrat ExtraBold"/>
                <a:cs typeface="Montserrat ExtraBold"/>
                <a:sym typeface="Montserrat ExtraBold"/>
              </a:rPr>
              <a:t>Key tips for preventing </a:t>
            </a:r>
            <a:endParaRPr sz="3500">
              <a:solidFill>
                <a:srgbClr val="FBCFD4"/>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r>
              <a:rPr lang="en" sz="3500">
                <a:solidFill>
                  <a:srgbClr val="FBCFD4"/>
                </a:solidFill>
                <a:latin typeface="Montserrat ExtraBold"/>
                <a:ea typeface="Montserrat ExtraBold"/>
                <a:cs typeface="Montserrat ExtraBold"/>
                <a:sym typeface="Montserrat ExtraBold"/>
              </a:rPr>
              <a:t>financial abuse</a:t>
            </a:r>
            <a:endParaRPr sz="3500">
              <a:solidFill>
                <a:srgbClr val="FBCFD4"/>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endParaRPr sz="3500">
              <a:solidFill>
                <a:srgbClr val="FBCFD4"/>
              </a:solidFill>
              <a:latin typeface="Montserrat ExtraBold"/>
              <a:ea typeface="Montserrat ExtraBold"/>
              <a:cs typeface="Montserrat ExtraBold"/>
              <a:sym typeface="Montserrat ExtraBold"/>
            </a:endParaRPr>
          </a:p>
        </p:txBody>
      </p:sp>
      <p:sp>
        <p:nvSpPr>
          <p:cNvPr id="379" name="Google Shape;379;p60"/>
          <p:cNvSpPr/>
          <p:nvPr/>
        </p:nvSpPr>
        <p:spPr>
          <a:xfrm>
            <a:off x="3973100" y="658600"/>
            <a:ext cx="4591200" cy="8364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4572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Carefully choose a trusted person to be your Attorney</a:t>
            </a:r>
            <a:endParaRPr sz="2000">
              <a:solidFill>
                <a:srgbClr val="46425E"/>
              </a:solidFill>
            </a:endParaRPr>
          </a:p>
        </p:txBody>
      </p:sp>
      <p:sp>
        <p:nvSpPr>
          <p:cNvPr id="380" name="Google Shape;380;p60"/>
          <p:cNvSpPr/>
          <p:nvPr/>
        </p:nvSpPr>
        <p:spPr>
          <a:xfrm>
            <a:off x="3973100" y="1734708"/>
            <a:ext cx="4591200" cy="836400"/>
          </a:xfrm>
          <a:prstGeom prst="roundRect">
            <a:avLst>
              <a:gd name="adj" fmla="val 7064"/>
            </a:avLst>
          </a:prstGeom>
          <a:solidFill>
            <a:srgbClr val="C2D8DB"/>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4572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Get legal advice to ensure </a:t>
            </a:r>
            <a:br>
              <a:rPr lang="en" sz="2000">
                <a:solidFill>
                  <a:srgbClr val="46425E"/>
                </a:solidFill>
                <a:latin typeface="Montserrat ExtraBold"/>
                <a:ea typeface="Montserrat ExtraBold"/>
                <a:cs typeface="Montserrat ExtraBold"/>
                <a:sym typeface="Montserrat ExtraBold"/>
              </a:rPr>
            </a:br>
            <a:r>
              <a:rPr lang="en" sz="2000">
                <a:solidFill>
                  <a:srgbClr val="46425E"/>
                </a:solidFill>
                <a:latin typeface="Montserrat ExtraBold"/>
                <a:ea typeface="Montserrat ExtraBold"/>
                <a:cs typeface="Montserrat ExtraBold"/>
                <a:sym typeface="Montserrat ExtraBold"/>
              </a:rPr>
              <a:t>your interests are protected</a:t>
            </a:r>
            <a:endParaRPr sz="2000">
              <a:solidFill>
                <a:srgbClr val="46425E"/>
              </a:solidFill>
            </a:endParaRPr>
          </a:p>
        </p:txBody>
      </p:sp>
      <p:sp>
        <p:nvSpPr>
          <p:cNvPr id="381" name="Google Shape;381;p60"/>
          <p:cNvSpPr/>
          <p:nvPr/>
        </p:nvSpPr>
        <p:spPr>
          <a:xfrm>
            <a:off x="3973100" y="2810817"/>
            <a:ext cx="4591200" cy="8364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4572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Protect your PINs that access your financial accounts</a:t>
            </a:r>
            <a:endParaRPr sz="2000">
              <a:solidFill>
                <a:srgbClr val="46425E"/>
              </a:solidFill>
            </a:endParaRPr>
          </a:p>
        </p:txBody>
      </p:sp>
      <p:sp>
        <p:nvSpPr>
          <p:cNvPr id="382" name="Google Shape;382;p60"/>
          <p:cNvSpPr/>
          <p:nvPr/>
        </p:nvSpPr>
        <p:spPr>
          <a:xfrm>
            <a:off x="3973100" y="3886925"/>
            <a:ext cx="4591200" cy="836400"/>
          </a:xfrm>
          <a:prstGeom prst="roundRect">
            <a:avLst>
              <a:gd name="adj" fmla="val 7064"/>
            </a:avLst>
          </a:prstGeom>
          <a:solidFill>
            <a:srgbClr val="C2D8DB"/>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4572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Consider alternatives to </a:t>
            </a:r>
            <a:br>
              <a:rPr lang="en" sz="2000">
                <a:solidFill>
                  <a:srgbClr val="46425E"/>
                </a:solidFill>
                <a:latin typeface="Montserrat ExtraBold"/>
                <a:ea typeface="Montserrat ExtraBold"/>
                <a:cs typeface="Montserrat ExtraBold"/>
                <a:sym typeface="Montserrat ExtraBold"/>
              </a:rPr>
            </a:br>
            <a:r>
              <a:rPr lang="en" sz="2000">
                <a:solidFill>
                  <a:srgbClr val="46425E"/>
                </a:solidFill>
                <a:latin typeface="Montserrat ExtraBold"/>
                <a:ea typeface="Montserrat ExtraBold"/>
                <a:cs typeface="Montserrat ExtraBold"/>
                <a:sym typeface="Montserrat ExtraBold"/>
              </a:rPr>
              <a:t>a joint account</a:t>
            </a:r>
            <a:endParaRPr sz="2000">
              <a:solidFill>
                <a:srgbClr val="46425E"/>
              </a:solidFill>
            </a:endParaRPr>
          </a:p>
        </p:txBody>
      </p:sp>
      <p:sp>
        <p:nvSpPr>
          <p:cNvPr id="383" name="Google Shape;383;p60"/>
          <p:cNvSpPr/>
          <p:nvPr/>
        </p:nvSpPr>
        <p:spPr>
          <a:xfrm>
            <a:off x="3625775" y="485550"/>
            <a:ext cx="430200" cy="429900"/>
          </a:xfrm>
          <a:prstGeom prst="ellipse">
            <a:avLst/>
          </a:prstGeom>
          <a:solidFill>
            <a:schemeClr val="lt2"/>
          </a:solidFill>
          <a:ln w="38100"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1</a:t>
            </a:r>
            <a:endParaRPr/>
          </a:p>
        </p:txBody>
      </p:sp>
      <p:sp>
        <p:nvSpPr>
          <p:cNvPr id="384" name="Google Shape;384;p60"/>
          <p:cNvSpPr/>
          <p:nvPr/>
        </p:nvSpPr>
        <p:spPr>
          <a:xfrm>
            <a:off x="3625775" y="1596875"/>
            <a:ext cx="430200" cy="429900"/>
          </a:xfrm>
          <a:prstGeom prst="ellipse">
            <a:avLst/>
          </a:prstGeom>
          <a:solidFill>
            <a:schemeClr val="lt2"/>
          </a:solidFill>
          <a:ln w="38100" cap="flat" cmpd="sng">
            <a:solidFill>
              <a:srgbClr val="46425E"/>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2</a:t>
            </a:r>
            <a:endParaRPr/>
          </a:p>
        </p:txBody>
      </p:sp>
      <p:sp>
        <p:nvSpPr>
          <p:cNvPr id="385" name="Google Shape;385;p60"/>
          <p:cNvSpPr/>
          <p:nvPr/>
        </p:nvSpPr>
        <p:spPr>
          <a:xfrm>
            <a:off x="3625775" y="2708200"/>
            <a:ext cx="430200" cy="429900"/>
          </a:xfrm>
          <a:prstGeom prst="ellipse">
            <a:avLst/>
          </a:prstGeom>
          <a:solidFill>
            <a:schemeClr val="lt2"/>
          </a:solidFill>
          <a:ln w="38100" cap="flat" cmpd="sng">
            <a:solidFill>
              <a:srgbClr val="46425E"/>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3</a:t>
            </a:r>
            <a:endParaRPr/>
          </a:p>
        </p:txBody>
      </p:sp>
      <p:sp>
        <p:nvSpPr>
          <p:cNvPr id="386" name="Google Shape;386;p60"/>
          <p:cNvSpPr/>
          <p:nvPr/>
        </p:nvSpPr>
        <p:spPr>
          <a:xfrm>
            <a:off x="3625775" y="3744775"/>
            <a:ext cx="430200" cy="429900"/>
          </a:xfrm>
          <a:prstGeom prst="ellipse">
            <a:avLst/>
          </a:prstGeom>
          <a:solidFill>
            <a:schemeClr val="lt2"/>
          </a:solidFill>
          <a:ln w="38100" cap="flat" cmpd="sng">
            <a:solidFill>
              <a:srgbClr val="46425E"/>
            </a:solidFill>
            <a:prstDash val="solid"/>
            <a:round/>
            <a:headEnd type="none" w="sm" len="sm"/>
            <a:tailEnd type="none" w="sm" len="sm"/>
          </a:ln>
        </p:spPr>
        <p:txBody>
          <a:bodyPr spcFirstLastPara="1" wrap="square" lIns="45700"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4</a:t>
            </a:r>
            <a:endParaRPr/>
          </a:p>
        </p:txBody>
      </p:sp>
      <p:pic>
        <p:nvPicPr>
          <p:cNvPr id="387" name="Google Shape;387;p60"/>
          <p:cNvPicPr preferRelativeResize="0"/>
          <p:nvPr/>
        </p:nvPicPr>
        <p:blipFill rotWithShape="1">
          <a:blip r:embed="rId3">
            <a:alphaModFix/>
          </a:blip>
          <a:srcRect b="11245"/>
          <a:stretch/>
        </p:blipFill>
        <p:spPr>
          <a:xfrm>
            <a:off x="307675" y="3077100"/>
            <a:ext cx="2430600" cy="20664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1000"/>
                                        <p:tgtEl>
                                          <p:spTgt spid="379"/>
                                        </p:tgtEl>
                                      </p:cBhvr>
                                    </p:animEffect>
                                  </p:childTnLst>
                                </p:cTn>
                              </p:par>
                              <p:par>
                                <p:cTn id="8" presetID="10" presetClass="entr" presetSubtype="0" fill="hold" nodeType="withEffect">
                                  <p:stCondLst>
                                    <p:cond delay="0"/>
                                  </p:stCondLst>
                                  <p:childTnLst>
                                    <p:set>
                                      <p:cBhvr>
                                        <p:cTn id="9" dur="1" fill="hold">
                                          <p:stCondLst>
                                            <p:cond delay="0"/>
                                          </p:stCondLst>
                                        </p:cTn>
                                        <p:tgtEl>
                                          <p:spTgt spid="383"/>
                                        </p:tgtEl>
                                        <p:attrNameLst>
                                          <p:attrName>style.visibility</p:attrName>
                                        </p:attrNameLst>
                                      </p:cBhvr>
                                      <p:to>
                                        <p:strVal val="visible"/>
                                      </p:to>
                                    </p:set>
                                    <p:animEffect transition="in" filter="fade">
                                      <p:cBhvr>
                                        <p:cTn id="10" dur="1000"/>
                                        <p:tgtEl>
                                          <p:spTgt spid="3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0"/>
                                        </p:tgtEl>
                                        <p:attrNameLst>
                                          <p:attrName>style.visibility</p:attrName>
                                        </p:attrNameLst>
                                      </p:cBhvr>
                                      <p:to>
                                        <p:strVal val="visible"/>
                                      </p:to>
                                    </p:set>
                                    <p:animEffect transition="in" filter="fade">
                                      <p:cBhvr>
                                        <p:cTn id="15" dur="1000"/>
                                        <p:tgtEl>
                                          <p:spTgt spid="380"/>
                                        </p:tgtEl>
                                      </p:cBhvr>
                                    </p:animEffect>
                                  </p:childTnLst>
                                </p:cTn>
                              </p:par>
                              <p:par>
                                <p:cTn id="16" presetID="10" presetClass="entr" presetSubtype="0" fill="hold" nodeType="withEffect">
                                  <p:stCondLst>
                                    <p:cond delay="0"/>
                                  </p:stCondLst>
                                  <p:childTnLst>
                                    <p:set>
                                      <p:cBhvr>
                                        <p:cTn id="17" dur="1" fill="hold">
                                          <p:stCondLst>
                                            <p:cond delay="0"/>
                                          </p:stCondLst>
                                        </p:cTn>
                                        <p:tgtEl>
                                          <p:spTgt spid="384"/>
                                        </p:tgtEl>
                                        <p:attrNameLst>
                                          <p:attrName>style.visibility</p:attrName>
                                        </p:attrNameLst>
                                      </p:cBhvr>
                                      <p:to>
                                        <p:strVal val="visible"/>
                                      </p:to>
                                    </p:set>
                                    <p:animEffect transition="in" filter="fade">
                                      <p:cBhvr>
                                        <p:cTn id="18" dur="1000"/>
                                        <p:tgtEl>
                                          <p:spTgt spid="3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1"/>
                                        </p:tgtEl>
                                        <p:attrNameLst>
                                          <p:attrName>style.visibility</p:attrName>
                                        </p:attrNameLst>
                                      </p:cBhvr>
                                      <p:to>
                                        <p:strVal val="visible"/>
                                      </p:to>
                                    </p:set>
                                    <p:animEffect transition="in" filter="fade">
                                      <p:cBhvr>
                                        <p:cTn id="23" dur="1000"/>
                                        <p:tgtEl>
                                          <p:spTgt spid="381"/>
                                        </p:tgtEl>
                                      </p:cBhvr>
                                    </p:animEffect>
                                  </p:childTnLst>
                                </p:cTn>
                              </p:par>
                              <p:par>
                                <p:cTn id="24" presetID="10" presetClass="entr" presetSubtype="0" fill="hold" nodeType="withEffect">
                                  <p:stCondLst>
                                    <p:cond delay="0"/>
                                  </p:stCondLst>
                                  <p:childTnLst>
                                    <p:set>
                                      <p:cBhvr>
                                        <p:cTn id="25" dur="1" fill="hold">
                                          <p:stCondLst>
                                            <p:cond delay="0"/>
                                          </p:stCondLst>
                                        </p:cTn>
                                        <p:tgtEl>
                                          <p:spTgt spid="385"/>
                                        </p:tgtEl>
                                        <p:attrNameLst>
                                          <p:attrName>style.visibility</p:attrName>
                                        </p:attrNameLst>
                                      </p:cBhvr>
                                      <p:to>
                                        <p:strVal val="visible"/>
                                      </p:to>
                                    </p:set>
                                    <p:animEffect transition="in" filter="fade">
                                      <p:cBhvr>
                                        <p:cTn id="26" dur="1000"/>
                                        <p:tgtEl>
                                          <p:spTgt spid="38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2"/>
                                        </p:tgtEl>
                                        <p:attrNameLst>
                                          <p:attrName>style.visibility</p:attrName>
                                        </p:attrNameLst>
                                      </p:cBhvr>
                                      <p:to>
                                        <p:strVal val="visible"/>
                                      </p:to>
                                    </p:set>
                                    <p:animEffect transition="in" filter="fade">
                                      <p:cBhvr>
                                        <p:cTn id="31" dur="1000"/>
                                        <p:tgtEl>
                                          <p:spTgt spid="382"/>
                                        </p:tgtEl>
                                      </p:cBhvr>
                                    </p:animEffect>
                                  </p:childTnLst>
                                </p:cTn>
                              </p:par>
                              <p:par>
                                <p:cTn id="32" presetID="10" presetClass="entr" presetSubtype="0" fill="hold" nodeType="withEffect">
                                  <p:stCondLst>
                                    <p:cond delay="0"/>
                                  </p:stCondLst>
                                  <p:childTnLst>
                                    <p:set>
                                      <p:cBhvr>
                                        <p:cTn id="33" dur="1" fill="hold">
                                          <p:stCondLst>
                                            <p:cond delay="0"/>
                                          </p:stCondLst>
                                        </p:cTn>
                                        <p:tgtEl>
                                          <p:spTgt spid="386"/>
                                        </p:tgtEl>
                                        <p:attrNameLst>
                                          <p:attrName>style.visibility</p:attrName>
                                        </p:attrNameLst>
                                      </p:cBhvr>
                                      <p:to>
                                        <p:strVal val="visible"/>
                                      </p:to>
                                    </p:set>
                                    <p:animEffect transition="in" filter="fade">
                                      <p:cBhvr>
                                        <p:cTn id="34"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6425E"/>
        </a:solidFill>
        <a:effectLst/>
      </p:bgPr>
    </p:bg>
    <p:spTree>
      <p:nvGrpSpPr>
        <p:cNvPr id="1" name="Shape 391"/>
        <p:cNvGrpSpPr/>
        <p:nvPr/>
      </p:nvGrpSpPr>
      <p:grpSpPr>
        <a:xfrm>
          <a:off x="0" y="0"/>
          <a:ext cx="0" cy="0"/>
          <a:chOff x="0" y="0"/>
          <a:chExt cx="0" cy="0"/>
        </a:xfrm>
      </p:grpSpPr>
      <p:sp>
        <p:nvSpPr>
          <p:cNvPr id="392" name="Google Shape;392;p61"/>
          <p:cNvSpPr txBox="1"/>
          <p:nvPr/>
        </p:nvSpPr>
        <p:spPr>
          <a:xfrm>
            <a:off x="307675" y="456225"/>
            <a:ext cx="3062700" cy="19497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500">
                <a:solidFill>
                  <a:srgbClr val="FBCFD4"/>
                </a:solidFill>
                <a:latin typeface="Montserrat ExtraBold"/>
                <a:ea typeface="Montserrat ExtraBold"/>
                <a:cs typeface="Montserrat ExtraBold"/>
                <a:sym typeface="Montserrat ExtraBold"/>
              </a:rPr>
              <a:t>Key tips for preventing </a:t>
            </a:r>
            <a:endParaRPr sz="3500">
              <a:solidFill>
                <a:srgbClr val="FBCFD4"/>
              </a:solidFill>
              <a:latin typeface="Montserrat ExtraBold"/>
              <a:ea typeface="Montserrat ExtraBold"/>
              <a:cs typeface="Montserrat ExtraBold"/>
              <a:sym typeface="Montserrat ExtraBold"/>
            </a:endParaRPr>
          </a:p>
          <a:p>
            <a:pPr marL="0" lvl="0" indent="0" algn="l" rtl="0">
              <a:lnSpc>
                <a:spcPct val="85000"/>
              </a:lnSpc>
              <a:spcBef>
                <a:spcPts val="0"/>
              </a:spcBef>
              <a:spcAft>
                <a:spcPts val="0"/>
              </a:spcAft>
              <a:buNone/>
            </a:pPr>
            <a:r>
              <a:rPr lang="en" sz="3500">
                <a:solidFill>
                  <a:srgbClr val="FBCFD4"/>
                </a:solidFill>
                <a:latin typeface="Montserrat ExtraBold"/>
                <a:ea typeface="Montserrat ExtraBold"/>
                <a:cs typeface="Montserrat ExtraBold"/>
                <a:sym typeface="Montserrat ExtraBold"/>
              </a:rPr>
              <a:t>financial abuse</a:t>
            </a:r>
            <a:endParaRPr sz="3500">
              <a:solidFill>
                <a:srgbClr val="FBCFD4"/>
              </a:solidFill>
              <a:latin typeface="Montserrat ExtraBold"/>
              <a:ea typeface="Montserrat ExtraBold"/>
              <a:cs typeface="Montserrat ExtraBold"/>
              <a:sym typeface="Montserrat ExtraBold"/>
            </a:endParaRPr>
          </a:p>
        </p:txBody>
      </p:sp>
      <p:sp>
        <p:nvSpPr>
          <p:cNvPr id="393" name="Google Shape;393;p61"/>
          <p:cNvSpPr/>
          <p:nvPr/>
        </p:nvSpPr>
        <p:spPr>
          <a:xfrm>
            <a:off x="3973100" y="658600"/>
            <a:ext cx="4591200" cy="11553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45720" lvl="0" indent="0" algn="l" rtl="0">
              <a:spcBef>
                <a:spcPts val="0"/>
              </a:spcBef>
              <a:spcAft>
                <a:spcPts val="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Open and check your mailed bank, investment and </a:t>
            </a:r>
            <a:endParaRPr sz="2000">
              <a:solidFill>
                <a:srgbClr val="46425E"/>
              </a:solidFill>
              <a:latin typeface="Montserrat ExtraBold"/>
              <a:ea typeface="Montserrat ExtraBold"/>
              <a:cs typeface="Montserrat ExtraBold"/>
              <a:sym typeface="Montserrat ExtraBold"/>
            </a:endParaRPr>
          </a:p>
          <a:p>
            <a:pPr marL="4572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credit card statements yourself</a:t>
            </a:r>
            <a:endParaRPr sz="2000">
              <a:solidFill>
                <a:srgbClr val="46425E"/>
              </a:solidFill>
              <a:latin typeface="Montserrat ExtraBold"/>
              <a:ea typeface="Montserrat ExtraBold"/>
              <a:cs typeface="Montserrat ExtraBold"/>
              <a:sym typeface="Montserrat ExtraBold"/>
            </a:endParaRPr>
          </a:p>
        </p:txBody>
      </p:sp>
      <p:sp>
        <p:nvSpPr>
          <p:cNvPr id="394" name="Google Shape;394;p61"/>
          <p:cNvSpPr/>
          <p:nvPr/>
        </p:nvSpPr>
        <p:spPr>
          <a:xfrm>
            <a:off x="3625775" y="485550"/>
            <a:ext cx="430200" cy="429900"/>
          </a:xfrm>
          <a:prstGeom prst="ellipse">
            <a:avLst/>
          </a:prstGeom>
          <a:solidFill>
            <a:schemeClr val="lt2"/>
          </a:solidFill>
          <a:ln w="38100" cap="flat" cmpd="sng">
            <a:solidFill>
              <a:srgbClr val="46425E"/>
            </a:solidFill>
            <a:prstDash val="solid"/>
            <a:round/>
            <a:headEnd type="none" w="sm" len="sm"/>
            <a:tailEnd type="none" w="sm" len="sm"/>
          </a:ln>
        </p:spPr>
        <p:txBody>
          <a:bodyPr spcFirstLastPara="1" wrap="square" lIns="82275"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5</a:t>
            </a:r>
            <a:endParaRPr/>
          </a:p>
        </p:txBody>
      </p:sp>
      <p:sp>
        <p:nvSpPr>
          <p:cNvPr id="395" name="Google Shape;395;p61"/>
          <p:cNvSpPr/>
          <p:nvPr/>
        </p:nvSpPr>
        <p:spPr>
          <a:xfrm>
            <a:off x="3973100" y="2027725"/>
            <a:ext cx="4591200" cy="1155300"/>
          </a:xfrm>
          <a:prstGeom prst="roundRect">
            <a:avLst>
              <a:gd name="adj" fmla="val 7064"/>
            </a:avLst>
          </a:prstGeom>
          <a:solidFill>
            <a:srgbClr val="C2D8DB"/>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4572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Ensure that financial and </a:t>
            </a:r>
            <a:br>
              <a:rPr lang="en" sz="2000">
                <a:solidFill>
                  <a:srgbClr val="46425E"/>
                </a:solidFill>
                <a:latin typeface="Montserrat ExtraBold"/>
                <a:ea typeface="Montserrat ExtraBold"/>
                <a:cs typeface="Montserrat ExtraBold"/>
                <a:sym typeface="Montserrat ExtraBold"/>
              </a:rPr>
            </a:br>
            <a:r>
              <a:rPr lang="en" sz="2000">
                <a:solidFill>
                  <a:srgbClr val="46425E"/>
                </a:solidFill>
                <a:latin typeface="Montserrat ExtraBold"/>
                <a:ea typeface="Montserrat ExtraBold"/>
                <a:cs typeface="Montserrat ExtraBold"/>
                <a:sym typeface="Montserrat ExtraBold"/>
              </a:rPr>
              <a:t>legal documents are kept in </a:t>
            </a:r>
            <a:endParaRPr sz="2000">
              <a:solidFill>
                <a:srgbClr val="46425E"/>
              </a:solidFill>
              <a:latin typeface="Montserrat ExtraBold"/>
              <a:ea typeface="Montserrat ExtraBold"/>
              <a:cs typeface="Montserrat ExtraBold"/>
              <a:sym typeface="Montserrat ExtraBold"/>
            </a:endParaRPr>
          </a:p>
          <a:p>
            <a:pPr marL="4572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a safe and secure place</a:t>
            </a:r>
            <a:endParaRPr sz="2000">
              <a:solidFill>
                <a:srgbClr val="46425E"/>
              </a:solidFill>
              <a:latin typeface="Montserrat ExtraBold"/>
              <a:ea typeface="Montserrat ExtraBold"/>
              <a:cs typeface="Montserrat ExtraBold"/>
              <a:sym typeface="Montserrat ExtraBold"/>
            </a:endParaRPr>
          </a:p>
        </p:txBody>
      </p:sp>
      <p:sp>
        <p:nvSpPr>
          <p:cNvPr id="396" name="Google Shape;396;p61"/>
          <p:cNvSpPr/>
          <p:nvPr/>
        </p:nvSpPr>
        <p:spPr>
          <a:xfrm>
            <a:off x="3625775" y="1856232"/>
            <a:ext cx="430200" cy="429900"/>
          </a:xfrm>
          <a:prstGeom prst="ellipse">
            <a:avLst/>
          </a:prstGeom>
          <a:solidFill>
            <a:schemeClr val="lt2"/>
          </a:solidFill>
          <a:ln w="38100" cap="flat" cmpd="sng">
            <a:solidFill>
              <a:srgbClr val="46425E"/>
            </a:solidFill>
            <a:prstDash val="solid"/>
            <a:round/>
            <a:headEnd type="none" w="sm" len="sm"/>
            <a:tailEnd type="none" w="sm" len="sm"/>
          </a:ln>
        </p:spPr>
        <p:txBody>
          <a:bodyPr spcFirstLastPara="1" wrap="square" lIns="64000" tIns="91425" rIns="91425" bIns="91425" anchor="ctr" anchorCtr="0">
            <a:noAutofit/>
          </a:bodyPr>
          <a:lstStyle/>
          <a:p>
            <a:pPr marL="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6</a:t>
            </a:r>
            <a:endParaRPr/>
          </a:p>
        </p:txBody>
      </p:sp>
      <p:sp>
        <p:nvSpPr>
          <p:cNvPr id="397" name="Google Shape;397;p61"/>
          <p:cNvSpPr/>
          <p:nvPr/>
        </p:nvSpPr>
        <p:spPr>
          <a:xfrm>
            <a:off x="3973100" y="3430184"/>
            <a:ext cx="4591200" cy="11553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4572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If you loan someone money </a:t>
            </a:r>
            <a:br>
              <a:rPr lang="en" sz="2000">
                <a:solidFill>
                  <a:srgbClr val="46425E"/>
                </a:solidFill>
                <a:latin typeface="Montserrat ExtraBold"/>
                <a:ea typeface="Montserrat ExtraBold"/>
                <a:cs typeface="Montserrat ExtraBold"/>
                <a:sym typeface="Montserrat ExtraBold"/>
              </a:rPr>
            </a:br>
            <a:r>
              <a:rPr lang="en" sz="2000">
                <a:solidFill>
                  <a:srgbClr val="46425E"/>
                </a:solidFill>
                <a:latin typeface="Montserrat ExtraBold"/>
                <a:ea typeface="Montserrat ExtraBold"/>
                <a:cs typeface="Montserrat ExtraBold"/>
                <a:sym typeface="Montserrat ExtraBold"/>
              </a:rPr>
              <a:t>or a possession make sure </a:t>
            </a:r>
            <a:endParaRPr sz="2000">
              <a:solidFill>
                <a:srgbClr val="46425E"/>
              </a:solidFill>
              <a:latin typeface="Montserrat ExtraBold"/>
              <a:ea typeface="Montserrat ExtraBold"/>
              <a:cs typeface="Montserrat ExtraBold"/>
              <a:sym typeface="Montserrat ExtraBold"/>
            </a:endParaRPr>
          </a:p>
          <a:p>
            <a:pPr marL="45720" lvl="0" indent="0" algn="l"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it is in writing</a:t>
            </a:r>
            <a:endParaRPr sz="2000">
              <a:solidFill>
                <a:srgbClr val="46425E"/>
              </a:solidFill>
              <a:latin typeface="Montserrat ExtraBold"/>
              <a:ea typeface="Montserrat ExtraBold"/>
              <a:cs typeface="Montserrat ExtraBold"/>
              <a:sym typeface="Montserrat ExtraBold"/>
            </a:endParaRPr>
          </a:p>
        </p:txBody>
      </p:sp>
      <p:sp>
        <p:nvSpPr>
          <p:cNvPr id="398" name="Google Shape;398;p61"/>
          <p:cNvSpPr/>
          <p:nvPr/>
        </p:nvSpPr>
        <p:spPr>
          <a:xfrm>
            <a:off x="3625775" y="3257134"/>
            <a:ext cx="430200" cy="429900"/>
          </a:xfrm>
          <a:prstGeom prst="ellipse">
            <a:avLst/>
          </a:prstGeom>
          <a:solidFill>
            <a:schemeClr val="lt2"/>
          </a:solidFill>
          <a:ln w="38100" cap="flat" cmpd="sng">
            <a:solidFill>
              <a:srgbClr val="46425E"/>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7</a:t>
            </a:r>
            <a:endParaRPr/>
          </a:p>
        </p:txBody>
      </p:sp>
      <p:pic>
        <p:nvPicPr>
          <p:cNvPr id="399" name="Google Shape;399;p61"/>
          <p:cNvPicPr preferRelativeResize="0"/>
          <p:nvPr/>
        </p:nvPicPr>
        <p:blipFill rotWithShape="1">
          <a:blip r:embed="rId3">
            <a:alphaModFix/>
          </a:blip>
          <a:srcRect b="11245"/>
          <a:stretch/>
        </p:blipFill>
        <p:spPr>
          <a:xfrm>
            <a:off x="307675" y="3077100"/>
            <a:ext cx="2430600" cy="20664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par>
                                <p:cTn id="8" presetID="10" presetClass="entr" presetSubtype="0" fill="hold" nodeType="withEffect">
                                  <p:stCondLst>
                                    <p:cond delay="0"/>
                                  </p:stCondLst>
                                  <p:childTnLst>
                                    <p:set>
                                      <p:cBhvr>
                                        <p:cTn id="9" dur="1" fill="hold">
                                          <p:stCondLst>
                                            <p:cond delay="0"/>
                                          </p:stCondLst>
                                        </p:cTn>
                                        <p:tgtEl>
                                          <p:spTgt spid="394"/>
                                        </p:tgtEl>
                                        <p:attrNameLst>
                                          <p:attrName>style.visibility</p:attrName>
                                        </p:attrNameLst>
                                      </p:cBhvr>
                                      <p:to>
                                        <p:strVal val="visible"/>
                                      </p:to>
                                    </p:set>
                                    <p:animEffect transition="in" filter="fade">
                                      <p:cBhvr>
                                        <p:cTn id="10" dur="1000"/>
                                        <p:tgtEl>
                                          <p:spTgt spid="3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5"/>
                                        </p:tgtEl>
                                        <p:attrNameLst>
                                          <p:attrName>style.visibility</p:attrName>
                                        </p:attrNameLst>
                                      </p:cBhvr>
                                      <p:to>
                                        <p:strVal val="visible"/>
                                      </p:to>
                                    </p:set>
                                    <p:animEffect transition="in" filter="fade">
                                      <p:cBhvr>
                                        <p:cTn id="15" dur="1000"/>
                                        <p:tgtEl>
                                          <p:spTgt spid="395"/>
                                        </p:tgtEl>
                                      </p:cBhvr>
                                    </p:animEffect>
                                  </p:childTnLst>
                                </p:cTn>
                              </p:par>
                              <p:par>
                                <p:cTn id="16" presetID="10" presetClass="entr" presetSubtype="0" fill="hold" nodeType="withEffect">
                                  <p:stCondLst>
                                    <p:cond delay="0"/>
                                  </p:stCondLst>
                                  <p:childTnLst>
                                    <p:set>
                                      <p:cBhvr>
                                        <p:cTn id="17" dur="1" fill="hold">
                                          <p:stCondLst>
                                            <p:cond delay="0"/>
                                          </p:stCondLst>
                                        </p:cTn>
                                        <p:tgtEl>
                                          <p:spTgt spid="396"/>
                                        </p:tgtEl>
                                        <p:attrNameLst>
                                          <p:attrName>style.visibility</p:attrName>
                                        </p:attrNameLst>
                                      </p:cBhvr>
                                      <p:to>
                                        <p:strVal val="visible"/>
                                      </p:to>
                                    </p:set>
                                    <p:animEffect transition="in" filter="fade">
                                      <p:cBhvr>
                                        <p:cTn id="18" dur="1000"/>
                                        <p:tgtEl>
                                          <p:spTgt spid="39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7"/>
                                        </p:tgtEl>
                                        <p:attrNameLst>
                                          <p:attrName>style.visibility</p:attrName>
                                        </p:attrNameLst>
                                      </p:cBhvr>
                                      <p:to>
                                        <p:strVal val="visible"/>
                                      </p:to>
                                    </p:set>
                                    <p:animEffect transition="in" filter="fade">
                                      <p:cBhvr>
                                        <p:cTn id="23" dur="1000"/>
                                        <p:tgtEl>
                                          <p:spTgt spid="397"/>
                                        </p:tgtEl>
                                      </p:cBhvr>
                                    </p:animEffect>
                                  </p:childTnLst>
                                </p:cTn>
                              </p:par>
                              <p:par>
                                <p:cTn id="24" presetID="10" presetClass="entr" presetSubtype="0" fill="hold" nodeType="withEffect">
                                  <p:stCondLst>
                                    <p:cond delay="0"/>
                                  </p:stCondLst>
                                  <p:childTnLst>
                                    <p:set>
                                      <p:cBhvr>
                                        <p:cTn id="25" dur="1" fill="hold">
                                          <p:stCondLst>
                                            <p:cond delay="0"/>
                                          </p:stCondLst>
                                        </p:cTn>
                                        <p:tgtEl>
                                          <p:spTgt spid="398"/>
                                        </p:tgtEl>
                                        <p:attrNameLst>
                                          <p:attrName>style.visibility</p:attrName>
                                        </p:attrNameLst>
                                      </p:cBhvr>
                                      <p:to>
                                        <p:strVal val="visible"/>
                                      </p:to>
                                    </p:set>
                                    <p:animEffect transition="in" filter="fade">
                                      <p:cBhvr>
                                        <p:cTn id="26" dur="1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403"/>
        <p:cNvGrpSpPr/>
        <p:nvPr/>
      </p:nvGrpSpPr>
      <p:grpSpPr>
        <a:xfrm>
          <a:off x="0" y="0"/>
          <a:ext cx="0" cy="0"/>
          <a:chOff x="0" y="0"/>
          <a:chExt cx="0" cy="0"/>
        </a:xfrm>
      </p:grpSpPr>
      <p:sp>
        <p:nvSpPr>
          <p:cNvPr id="404" name="Google Shape;404;p62"/>
          <p:cNvSpPr txBox="1"/>
          <p:nvPr/>
        </p:nvSpPr>
        <p:spPr>
          <a:xfrm>
            <a:off x="441850" y="1494800"/>
            <a:ext cx="8260200" cy="12243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 sz="4000">
                <a:solidFill>
                  <a:srgbClr val="46425E"/>
                </a:solidFill>
                <a:latin typeface="Montserrat ExtraBold"/>
                <a:ea typeface="Montserrat ExtraBold"/>
                <a:cs typeface="Montserrat ExtraBold"/>
                <a:sym typeface="Montserrat ExtraBold"/>
              </a:rPr>
              <a:t>What to do and ways </a:t>
            </a:r>
            <a:br>
              <a:rPr lang="en" sz="4000">
                <a:solidFill>
                  <a:srgbClr val="46425E"/>
                </a:solidFill>
                <a:latin typeface="Montserrat ExtraBold"/>
                <a:ea typeface="Montserrat ExtraBold"/>
                <a:cs typeface="Montserrat ExtraBold"/>
                <a:sym typeface="Montserrat ExtraBold"/>
              </a:rPr>
            </a:br>
            <a:r>
              <a:rPr lang="en" sz="4000">
                <a:solidFill>
                  <a:srgbClr val="46425E"/>
                </a:solidFill>
                <a:latin typeface="Montserrat ExtraBold"/>
                <a:ea typeface="Montserrat ExtraBold"/>
                <a:cs typeface="Montserrat ExtraBold"/>
                <a:sym typeface="Montserrat ExtraBold"/>
              </a:rPr>
              <a:t>to prevent financial abuse</a:t>
            </a:r>
            <a:endParaRPr sz="4000">
              <a:solidFill>
                <a:srgbClr val="46425E"/>
              </a:solidFill>
              <a:latin typeface="Montserrat ExtraBold"/>
              <a:ea typeface="Montserrat ExtraBold"/>
              <a:cs typeface="Montserrat ExtraBold"/>
              <a:sym typeface="Montserrat ExtraBold"/>
            </a:endParaRPr>
          </a:p>
          <a:p>
            <a:pPr marL="0" lvl="0" indent="0" algn="ctr" rtl="0">
              <a:lnSpc>
                <a:spcPct val="90000"/>
              </a:lnSpc>
              <a:spcBef>
                <a:spcPts val="500"/>
              </a:spcBef>
              <a:spcAft>
                <a:spcPts val="500"/>
              </a:spcAft>
              <a:buNone/>
            </a:pPr>
            <a:endParaRPr sz="4000">
              <a:solidFill>
                <a:srgbClr val="46425E"/>
              </a:solidFill>
              <a:latin typeface="Montserrat ExtraBold"/>
              <a:ea typeface="Montserrat ExtraBold"/>
              <a:cs typeface="Montserrat ExtraBold"/>
              <a:sym typeface="Montserrat ExtraBold"/>
            </a:endParaRPr>
          </a:p>
        </p:txBody>
      </p:sp>
      <p:sp>
        <p:nvSpPr>
          <p:cNvPr id="405" name="Google Shape;405;p62"/>
          <p:cNvSpPr/>
          <p:nvPr/>
        </p:nvSpPr>
        <p:spPr>
          <a:xfrm>
            <a:off x="3891200" y="730800"/>
            <a:ext cx="1361700" cy="544200"/>
          </a:xfrm>
          <a:prstGeom prst="roundRect">
            <a:avLst>
              <a:gd name="adj" fmla="val 16667"/>
            </a:avLst>
          </a:prstGeom>
          <a:solidFill>
            <a:srgbClr val="46425E"/>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FFFFFF"/>
                </a:solidFill>
                <a:latin typeface="Montserrat ExtraBold"/>
                <a:ea typeface="Montserrat ExtraBold"/>
                <a:cs typeface="Montserrat ExtraBold"/>
                <a:sym typeface="Montserrat ExtraBold"/>
              </a:rPr>
              <a:t>RECAP</a:t>
            </a:r>
            <a:endParaRPr>
              <a:solidFill>
                <a:srgbClr val="FFFFFF"/>
              </a:solidFill>
            </a:endParaRPr>
          </a:p>
        </p:txBody>
      </p:sp>
      <p:sp>
        <p:nvSpPr>
          <p:cNvPr id="406" name="Google Shape;406;p62"/>
          <p:cNvSpPr/>
          <p:nvPr/>
        </p:nvSpPr>
        <p:spPr>
          <a:xfrm>
            <a:off x="735713" y="3179925"/>
            <a:ext cx="3720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C2D8DB"/>
                </a:solidFill>
                <a:latin typeface="Montserrat ExtraBold"/>
                <a:ea typeface="Montserrat ExtraBold"/>
                <a:cs typeface="Montserrat ExtraBold"/>
                <a:sym typeface="Montserrat ExtraBold"/>
              </a:rPr>
              <a:t>What to do </a:t>
            </a:r>
            <a:br>
              <a:rPr lang="en" sz="2000">
                <a:solidFill>
                  <a:srgbClr val="C2D8DB"/>
                </a:solidFill>
                <a:latin typeface="Montserrat ExtraBold"/>
                <a:ea typeface="Montserrat ExtraBold"/>
                <a:cs typeface="Montserrat ExtraBold"/>
                <a:sym typeface="Montserrat ExtraBold"/>
              </a:rPr>
            </a:br>
            <a:r>
              <a:rPr lang="en" sz="2000">
                <a:solidFill>
                  <a:srgbClr val="C2D8DB"/>
                </a:solidFill>
                <a:latin typeface="Montserrat ExtraBold"/>
                <a:ea typeface="Montserrat ExtraBold"/>
                <a:cs typeface="Montserrat ExtraBold"/>
                <a:sym typeface="Montserrat ExtraBold"/>
              </a:rPr>
              <a:t>if you suspect </a:t>
            </a:r>
            <a:br>
              <a:rPr lang="en" sz="2000">
                <a:solidFill>
                  <a:srgbClr val="C2D8DB"/>
                </a:solidFill>
                <a:latin typeface="Montserrat ExtraBold"/>
                <a:ea typeface="Montserrat ExtraBold"/>
                <a:cs typeface="Montserrat ExtraBold"/>
                <a:sym typeface="Montserrat ExtraBold"/>
              </a:rPr>
            </a:br>
            <a:r>
              <a:rPr lang="en" sz="2000">
                <a:solidFill>
                  <a:srgbClr val="C2D8DB"/>
                </a:solidFill>
                <a:latin typeface="Montserrat ExtraBold"/>
                <a:ea typeface="Montserrat ExtraBold"/>
                <a:cs typeface="Montserrat ExtraBold"/>
                <a:sym typeface="Montserrat ExtraBold"/>
              </a:rPr>
              <a:t>financial abuse.</a:t>
            </a:r>
            <a:endParaRPr sz="2000">
              <a:solidFill>
                <a:srgbClr val="C2D8DB"/>
              </a:solidFill>
            </a:endParaRPr>
          </a:p>
        </p:txBody>
      </p:sp>
      <p:sp>
        <p:nvSpPr>
          <p:cNvPr id="407" name="Google Shape;407;p62"/>
          <p:cNvSpPr/>
          <p:nvPr/>
        </p:nvSpPr>
        <p:spPr>
          <a:xfrm>
            <a:off x="4687788" y="3179925"/>
            <a:ext cx="3720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C2D8DB"/>
                </a:solidFill>
                <a:latin typeface="Montserrat ExtraBold"/>
                <a:ea typeface="Montserrat ExtraBold"/>
                <a:cs typeface="Montserrat ExtraBold"/>
                <a:sym typeface="Montserrat ExtraBold"/>
              </a:rPr>
              <a:t>Tools and tips for preventing </a:t>
            </a:r>
            <a:br>
              <a:rPr lang="en" sz="2000">
                <a:solidFill>
                  <a:srgbClr val="C2D8DB"/>
                </a:solidFill>
                <a:latin typeface="Montserrat ExtraBold"/>
                <a:ea typeface="Montserrat ExtraBold"/>
                <a:cs typeface="Montserrat ExtraBold"/>
                <a:sym typeface="Montserrat ExtraBold"/>
              </a:rPr>
            </a:br>
            <a:r>
              <a:rPr lang="en" sz="2000">
                <a:solidFill>
                  <a:srgbClr val="C2D8DB"/>
                </a:solidFill>
                <a:latin typeface="Montserrat ExtraBold"/>
                <a:ea typeface="Montserrat ExtraBold"/>
                <a:cs typeface="Montserrat ExtraBold"/>
                <a:sym typeface="Montserrat ExtraBold"/>
              </a:rPr>
              <a:t>financial abuse.</a:t>
            </a:r>
            <a:endParaRPr sz="2000">
              <a:solidFill>
                <a:srgbClr val="C2D8DB"/>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10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7"/>
                                        </p:tgtEl>
                                        <p:attrNameLst>
                                          <p:attrName>style.visibility</p:attrName>
                                        </p:attrNameLst>
                                      </p:cBhvr>
                                      <p:to>
                                        <p:strVal val="visible"/>
                                      </p:to>
                                    </p:set>
                                    <p:animEffect transition="in" filter="fade">
                                      <p:cBhvr>
                                        <p:cTn id="12" dur="1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1"/>
        <p:cNvGrpSpPr/>
        <p:nvPr/>
      </p:nvGrpSpPr>
      <p:grpSpPr>
        <a:xfrm>
          <a:off x="0" y="0"/>
          <a:ext cx="0" cy="0"/>
          <a:chOff x="0" y="0"/>
          <a:chExt cx="0" cy="0"/>
        </a:xfrm>
      </p:grpSpPr>
      <p:pic>
        <p:nvPicPr>
          <p:cNvPr id="412" name="Google Shape;412;p63"/>
          <p:cNvPicPr preferRelativeResize="0"/>
          <p:nvPr/>
        </p:nvPicPr>
        <p:blipFill rotWithShape="1">
          <a:blip r:embed="rId3">
            <a:alphaModFix/>
          </a:blip>
          <a:srcRect l="15826" t="11414" r="260" b="17779"/>
          <a:stretch/>
        </p:blipFill>
        <p:spPr>
          <a:xfrm>
            <a:off x="0" y="0"/>
            <a:ext cx="9144003" cy="5142242"/>
          </a:xfrm>
          <a:prstGeom prst="rect">
            <a:avLst/>
          </a:prstGeom>
          <a:noFill/>
          <a:ln>
            <a:noFill/>
          </a:ln>
        </p:spPr>
      </p:pic>
      <p:pic>
        <p:nvPicPr>
          <p:cNvPr id="413" name="Google Shape;413;p63"/>
          <p:cNvPicPr preferRelativeResize="0"/>
          <p:nvPr/>
        </p:nvPicPr>
        <p:blipFill>
          <a:blip r:embed="rId4">
            <a:alphaModFix/>
          </a:blip>
          <a:stretch>
            <a:fillRect/>
          </a:stretch>
        </p:blipFill>
        <p:spPr>
          <a:xfrm>
            <a:off x="3648450" y="1524225"/>
            <a:ext cx="1847099" cy="54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D7FBD"/>
        </a:solidFill>
        <a:effectLst/>
      </p:bgPr>
    </p:bg>
    <p:spTree>
      <p:nvGrpSpPr>
        <p:cNvPr id="1" name="Shape 119"/>
        <p:cNvGrpSpPr/>
        <p:nvPr/>
      </p:nvGrpSpPr>
      <p:grpSpPr>
        <a:xfrm>
          <a:off x="0" y="0"/>
          <a:ext cx="0" cy="0"/>
          <a:chOff x="0" y="0"/>
          <a:chExt cx="0" cy="0"/>
        </a:xfrm>
      </p:grpSpPr>
      <p:sp>
        <p:nvSpPr>
          <p:cNvPr id="120" name="Google Shape;120;p28"/>
          <p:cNvSpPr txBox="1"/>
          <p:nvPr/>
        </p:nvSpPr>
        <p:spPr>
          <a:xfrm>
            <a:off x="1841100" y="1790163"/>
            <a:ext cx="5461800" cy="1337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FFFFFF"/>
                </a:solidFill>
                <a:latin typeface="Montserrat ExtraBold"/>
                <a:ea typeface="Montserrat ExtraBold"/>
                <a:cs typeface="Montserrat ExtraBold"/>
                <a:sym typeface="Montserrat ExtraBold"/>
              </a:rPr>
              <a:t>Define financial abuse</a:t>
            </a:r>
            <a:endParaRPr sz="4000">
              <a:solidFill>
                <a:srgbClr val="FFFFFF"/>
              </a:solidFill>
              <a:latin typeface="Montserrat ExtraBold"/>
              <a:ea typeface="Montserrat ExtraBold"/>
              <a:cs typeface="Montserrat ExtraBold"/>
              <a:sym typeface="Montserrat ExtraBold"/>
            </a:endParaRPr>
          </a:p>
        </p:txBody>
      </p:sp>
      <p:sp>
        <p:nvSpPr>
          <p:cNvPr id="121" name="Google Shape;121;p28"/>
          <p:cNvSpPr/>
          <p:nvPr/>
        </p:nvSpPr>
        <p:spPr>
          <a:xfrm>
            <a:off x="3754200" y="1100050"/>
            <a:ext cx="1635600" cy="544200"/>
          </a:xfrm>
          <a:prstGeom prst="roundRect">
            <a:avLst>
              <a:gd name="adj" fmla="val 16667"/>
            </a:avLst>
          </a:prstGeom>
          <a:solidFill>
            <a:srgbClr val="46425E"/>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FFFFFF"/>
                </a:solidFill>
                <a:latin typeface="Montserrat ExtraBold"/>
                <a:ea typeface="Montserrat ExtraBold"/>
                <a:cs typeface="Montserrat ExtraBold"/>
                <a:sym typeface="Montserrat ExtraBold"/>
              </a:rPr>
              <a:t>GOAL #1</a:t>
            </a:r>
            <a:endParaRPr>
              <a:solidFill>
                <a:srgbClr val="FFFFFF"/>
              </a:solidFill>
            </a:endParaRPr>
          </a:p>
        </p:txBody>
      </p:sp>
      <p:pic>
        <p:nvPicPr>
          <p:cNvPr id="122" name="Google Shape;122;p28"/>
          <p:cNvPicPr preferRelativeResize="0"/>
          <p:nvPr/>
        </p:nvPicPr>
        <p:blipFill rotWithShape="1">
          <a:blip r:embed="rId3">
            <a:alphaModFix/>
          </a:blip>
          <a:srcRect b="38639"/>
          <a:stretch/>
        </p:blipFill>
        <p:spPr>
          <a:xfrm>
            <a:off x="3022600" y="3273500"/>
            <a:ext cx="3098800" cy="1870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CFD4"/>
        </a:solidFill>
        <a:effectLst/>
      </p:bgPr>
    </p:bg>
    <p:spTree>
      <p:nvGrpSpPr>
        <p:cNvPr id="1" name="Shape 417"/>
        <p:cNvGrpSpPr/>
        <p:nvPr/>
      </p:nvGrpSpPr>
      <p:grpSpPr>
        <a:xfrm>
          <a:off x="0" y="0"/>
          <a:ext cx="0" cy="0"/>
          <a:chOff x="0" y="0"/>
          <a:chExt cx="0" cy="0"/>
        </a:xfrm>
      </p:grpSpPr>
      <p:sp>
        <p:nvSpPr>
          <p:cNvPr id="418" name="Google Shape;418;p64"/>
          <p:cNvSpPr txBox="1"/>
          <p:nvPr/>
        </p:nvSpPr>
        <p:spPr>
          <a:xfrm>
            <a:off x="905175" y="530950"/>
            <a:ext cx="7333500" cy="9645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Clr>
                <a:schemeClr val="dk1"/>
              </a:buClr>
              <a:buSzPts val="1100"/>
              <a:buFont typeface="Arial"/>
              <a:buNone/>
            </a:pPr>
            <a:r>
              <a:rPr lang="en" sz="3000">
                <a:solidFill>
                  <a:srgbClr val="46425E"/>
                </a:solidFill>
                <a:latin typeface="Montserrat ExtraBold"/>
                <a:ea typeface="Montserrat ExtraBold"/>
                <a:cs typeface="Montserrat ExtraBold"/>
                <a:sym typeface="Montserrat ExtraBold"/>
              </a:rPr>
              <a:t>Which of the following situations </a:t>
            </a:r>
            <a:endParaRPr sz="3000">
              <a:solidFill>
                <a:srgbClr val="46425E"/>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Clr>
                <a:schemeClr val="dk1"/>
              </a:buClr>
              <a:buSzPts val="1100"/>
              <a:buFont typeface="Arial"/>
              <a:buNone/>
            </a:pPr>
            <a:r>
              <a:rPr lang="en" sz="3000">
                <a:solidFill>
                  <a:srgbClr val="46425E"/>
                </a:solidFill>
                <a:latin typeface="Montserrat ExtraBold"/>
                <a:ea typeface="Montserrat ExtraBold"/>
                <a:cs typeface="Montserrat ExtraBold"/>
                <a:sym typeface="Montserrat ExtraBold"/>
              </a:rPr>
              <a:t>are red flags of financial abuse? </a:t>
            </a:r>
            <a:endParaRPr sz="3000">
              <a:solidFill>
                <a:srgbClr val="46425E"/>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None/>
            </a:pPr>
            <a:endParaRPr sz="3000">
              <a:solidFill>
                <a:srgbClr val="46425E"/>
              </a:solidFill>
              <a:latin typeface="Montserrat ExtraBold"/>
              <a:ea typeface="Montserrat ExtraBold"/>
              <a:cs typeface="Montserrat ExtraBold"/>
              <a:sym typeface="Montserrat ExtraBold"/>
            </a:endParaRPr>
          </a:p>
        </p:txBody>
      </p:sp>
      <p:sp>
        <p:nvSpPr>
          <p:cNvPr id="419" name="Google Shape;419;p64"/>
          <p:cNvSpPr/>
          <p:nvPr/>
        </p:nvSpPr>
        <p:spPr>
          <a:xfrm>
            <a:off x="498350" y="2007925"/>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a:solidFill>
                  <a:srgbClr val="FBCFD4"/>
                </a:solidFill>
                <a:latin typeface="Montserrat ExtraBold"/>
                <a:ea typeface="Montserrat ExtraBold"/>
                <a:cs typeface="Montserrat ExtraBold"/>
                <a:sym typeface="Montserrat ExtraBold"/>
              </a:rPr>
              <a:t>Individual opens a joint </a:t>
            </a:r>
            <a:br>
              <a:rPr lang="en" sz="1600">
                <a:solidFill>
                  <a:srgbClr val="FBCFD4"/>
                </a:solidFill>
                <a:latin typeface="Montserrat ExtraBold"/>
                <a:ea typeface="Montserrat ExtraBold"/>
                <a:cs typeface="Montserrat ExtraBold"/>
                <a:sym typeface="Montserrat ExtraBold"/>
              </a:rPr>
            </a:br>
            <a:r>
              <a:rPr lang="en" sz="1600">
                <a:solidFill>
                  <a:srgbClr val="FBCFD4"/>
                </a:solidFill>
                <a:latin typeface="Montserrat ExtraBold"/>
                <a:ea typeface="Montserrat ExtraBold"/>
                <a:cs typeface="Montserrat ExtraBold"/>
                <a:sym typeface="Montserrat ExtraBold"/>
              </a:rPr>
              <a:t>account with an individual </a:t>
            </a:r>
            <a:endParaRPr sz="1600">
              <a:solidFill>
                <a:srgbClr val="FBCFD4"/>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600">
                <a:solidFill>
                  <a:srgbClr val="FBCFD4"/>
                </a:solidFill>
                <a:latin typeface="Montserrat ExtraBold"/>
                <a:ea typeface="Montserrat ExtraBold"/>
                <a:cs typeface="Montserrat ExtraBold"/>
                <a:sym typeface="Montserrat ExtraBold"/>
              </a:rPr>
              <a:t>they do not know well</a:t>
            </a:r>
            <a:endParaRPr sz="1600">
              <a:solidFill>
                <a:srgbClr val="FBCFD4"/>
              </a:solidFill>
              <a:latin typeface="Montserrat ExtraBold"/>
              <a:ea typeface="Montserrat ExtraBold"/>
              <a:cs typeface="Montserrat ExtraBold"/>
              <a:sym typeface="Montserrat ExtraBold"/>
            </a:endParaRPr>
          </a:p>
        </p:txBody>
      </p:sp>
      <p:sp>
        <p:nvSpPr>
          <p:cNvPr id="420" name="Google Shape;420;p64"/>
          <p:cNvSpPr/>
          <p:nvPr/>
        </p:nvSpPr>
        <p:spPr>
          <a:xfrm>
            <a:off x="498350" y="3531210"/>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a:solidFill>
                  <a:schemeClr val="lt2"/>
                </a:solidFill>
                <a:latin typeface="Montserrat ExtraBold"/>
                <a:ea typeface="Montserrat ExtraBold"/>
                <a:cs typeface="Montserrat ExtraBold"/>
                <a:sym typeface="Montserrat ExtraBold"/>
              </a:rPr>
              <a:t>Individual has paid an </a:t>
            </a:r>
            <a:br>
              <a:rPr lang="en" sz="1600">
                <a:solidFill>
                  <a:schemeClr val="lt2"/>
                </a:solidFill>
                <a:latin typeface="Montserrat ExtraBold"/>
                <a:ea typeface="Montserrat ExtraBold"/>
                <a:cs typeface="Montserrat ExtraBold"/>
                <a:sym typeface="Montserrat ExtraBold"/>
              </a:rPr>
            </a:br>
            <a:r>
              <a:rPr lang="en" sz="1600">
                <a:solidFill>
                  <a:schemeClr val="lt2"/>
                </a:solidFill>
                <a:latin typeface="Montserrat ExtraBold"/>
                <a:ea typeface="Montserrat ExtraBold"/>
                <a:cs typeface="Montserrat ExtraBold"/>
                <a:sym typeface="Montserrat ExtraBold"/>
              </a:rPr>
              <a:t>unusually high amount for </a:t>
            </a:r>
            <a:endParaRPr sz="1600">
              <a:solidFill>
                <a:schemeClr val="lt2"/>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600">
                <a:solidFill>
                  <a:schemeClr val="lt2"/>
                </a:solidFill>
                <a:latin typeface="Montserrat ExtraBold"/>
                <a:ea typeface="Montserrat ExtraBold"/>
                <a:cs typeface="Montserrat ExtraBold"/>
                <a:sym typeface="Montserrat ExtraBold"/>
              </a:rPr>
              <a:t>a home repair or service</a:t>
            </a:r>
            <a:endParaRPr sz="1600">
              <a:solidFill>
                <a:schemeClr val="lt2"/>
              </a:solidFill>
              <a:latin typeface="Montserrat ExtraBold"/>
              <a:ea typeface="Montserrat ExtraBold"/>
              <a:cs typeface="Montserrat ExtraBold"/>
              <a:sym typeface="Montserrat ExtraBold"/>
            </a:endParaRPr>
          </a:p>
        </p:txBody>
      </p:sp>
      <p:sp>
        <p:nvSpPr>
          <p:cNvPr id="421" name="Google Shape;421;p64"/>
          <p:cNvSpPr/>
          <p:nvPr/>
        </p:nvSpPr>
        <p:spPr>
          <a:xfrm>
            <a:off x="4679053" y="2007925"/>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lt2"/>
                </a:solidFill>
                <a:latin typeface="Montserrat ExtraBold"/>
                <a:ea typeface="Montserrat ExtraBold"/>
                <a:cs typeface="Montserrat ExtraBold"/>
                <a:sym typeface="Montserrat ExtraBold"/>
              </a:rPr>
              <a:t>Individual reports being pressured by a family member into signing documents they don’t understand</a:t>
            </a:r>
            <a:endParaRPr sz="1600">
              <a:solidFill>
                <a:schemeClr val="lt2"/>
              </a:solidFill>
              <a:latin typeface="Montserrat ExtraBold"/>
              <a:ea typeface="Montserrat ExtraBold"/>
              <a:cs typeface="Montserrat ExtraBold"/>
              <a:sym typeface="Montserrat ExtraBold"/>
            </a:endParaRPr>
          </a:p>
        </p:txBody>
      </p:sp>
      <p:sp>
        <p:nvSpPr>
          <p:cNvPr id="422" name="Google Shape;422;p64"/>
          <p:cNvSpPr/>
          <p:nvPr/>
        </p:nvSpPr>
        <p:spPr>
          <a:xfrm>
            <a:off x="4679053" y="3531210"/>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BCFD4"/>
                </a:solidFill>
                <a:latin typeface="Montserrat ExtraBold"/>
                <a:ea typeface="Montserrat ExtraBold"/>
                <a:cs typeface="Montserrat ExtraBold"/>
                <a:sym typeface="Montserrat ExtraBold"/>
              </a:rPr>
              <a:t>All of the above</a:t>
            </a:r>
            <a:endParaRPr sz="1600">
              <a:solidFill>
                <a:srgbClr val="FBCFD4"/>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1000"/>
                                        <p:tgtEl>
                                          <p:spTgt spid="4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fade">
                                      <p:cBhvr>
                                        <p:cTn id="12" dur="1000"/>
                                        <p:tgtEl>
                                          <p:spTgt spid="4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0"/>
                                        </p:tgtEl>
                                        <p:attrNameLst>
                                          <p:attrName>style.visibility</p:attrName>
                                        </p:attrNameLst>
                                      </p:cBhvr>
                                      <p:to>
                                        <p:strVal val="visible"/>
                                      </p:to>
                                    </p:set>
                                    <p:animEffect transition="in" filter="fade">
                                      <p:cBhvr>
                                        <p:cTn id="17" dur="1000"/>
                                        <p:tgtEl>
                                          <p:spTgt spid="4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2"/>
                                        </p:tgtEl>
                                        <p:attrNameLst>
                                          <p:attrName>style.visibility</p:attrName>
                                        </p:attrNameLst>
                                      </p:cBhvr>
                                      <p:to>
                                        <p:strVal val="visible"/>
                                      </p:to>
                                    </p:set>
                                    <p:animEffect transition="in" filter="fade">
                                      <p:cBhvr>
                                        <p:cTn id="22" dur="10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CFD4"/>
        </a:solidFill>
        <a:effectLst/>
      </p:bgPr>
    </p:bg>
    <p:spTree>
      <p:nvGrpSpPr>
        <p:cNvPr id="1" name="Shape 426"/>
        <p:cNvGrpSpPr/>
        <p:nvPr/>
      </p:nvGrpSpPr>
      <p:grpSpPr>
        <a:xfrm>
          <a:off x="0" y="0"/>
          <a:ext cx="0" cy="0"/>
          <a:chOff x="0" y="0"/>
          <a:chExt cx="0" cy="0"/>
        </a:xfrm>
      </p:grpSpPr>
      <p:sp>
        <p:nvSpPr>
          <p:cNvPr id="427" name="Google Shape;427;p65"/>
          <p:cNvSpPr txBox="1"/>
          <p:nvPr/>
        </p:nvSpPr>
        <p:spPr>
          <a:xfrm>
            <a:off x="905175" y="530950"/>
            <a:ext cx="7333500" cy="9645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3000">
                <a:solidFill>
                  <a:srgbClr val="46425E"/>
                </a:solidFill>
                <a:latin typeface="Montserrat ExtraBold"/>
                <a:ea typeface="Montserrat ExtraBold"/>
                <a:cs typeface="Montserrat ExtraBold"/>
                <a:sym typeface="Montserrat ExtraBold"/>
              </a:rPr>
              <a:t>Which of the following situations </a:t>
            </a:r>
            <a:endParaRPr sz="3000">
              <a:solidFill>
                <a:srgbClr val="46425E"/>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None/>
            </a:pPr>
            <a:r>
              <a:rPr lang="en" sz="3000">
                <a:solidFill>
                  <a:srgbClr val="46425E"/>
                </a:solidFill>
                <a:latin typeface="Montserrat ExtraBold"/>
                <a:ea typeface="Montserrat ExtraBold"/>
                <a:cs typeface="Montserrat ExtraBold"/>
                <a:sym typeface="Montserrat ExtraBold"/>
              </a:rPr>
              <a:t>are red flags of financial abuse? </a:t>
            </a:r>
            <a:endParaRPr sz="3000">
              <a:solidFill>
                <a:srgbClr val="46425E"/>
              </a:solidFill>
              <a:latin typeface="Montserrat ExtraBold"/>
              <a:ea typeface="Montserrat ExtraBold"/>
              <a:cs typeface="Montserrat ExtraBold"/>
              <a:sym typeface="Montserrat ExtraBold"/>
            </a:endParaRPr>
          </a:p>
          <a:p>
            <a:pPr marL="0" lvl="0" indent="0" algn="ctr" rtl="0">
              <a:lnSpc>
                <a:spcPct val="85000"/>
              </a:lnSpc>
              <a:spcBef>
                <a:spcPts val="0"/>
              </a:spcBef>
              <a:spcAft>
                <a:spcPts val="0"/>
              </a:spcAft>
              <a:buNone/>
            </a:pPr>
            <a:endParaRPr sz="3000">
              <a:solidFill>
                <a:srgbClr val="46425E"/>
              </a:solidFill>
              <a:latin typeface="Montserrat ExtraBold"/>
              <a:ea typeface="Montserrat ExtraBold"/>
              <a:cs typeface="Montserrat ExtraBold"/>
              <a:sym typeface="Montserrat ExtraBold"/>
            </a:endParaRPr>
          </a:p>
        </p:txBody>
      </p:sp>
      <p:sp>
        <p:nvSpPr>
          <p:cNvPr id="428" name="Google Shape;428;p65"/>
          <p:cNvSpPr/>
          <p:nvPr/>
        </p:nvSpPr>
        <p:spPr>
          <a:xfrm>
            <a:off x="498350" y="2007925"/>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BCFD4"/>
                </a:solidFill>
                <a:latin typeface="Montserrat ExtraBold"/>
                <a:ea typeface="Montserrat ExtraBold"/>
                <a:cs typeface="Montserrat ExtraBold"/>
                <a:sym typeface="Montserrat ExtraBold"/>
              </a:rPr>
              <a:t>Individual opens a joint </a:t>
            </a:r>
            <a:br>
              <a:rPr lang="en" sz="1600">
                <a:solidFill>
                  <a:srgbClr val="FBCFD4"/>
                </a:solidFill>
                <a:latin typeface="Montserrat ExtraBold"/>
                <a:ea typeface="Montserrat ExtraBold"/>
                <a:cs typeface="Montserrat ExtraBold"/>
                <a:sym typeface="Montserrat ExtraBold"/>
              </a:rPr>
            </a:br>
            <a:r>
              <a:rPr lang="en" sz="1600">
                <a:solidFill>
                  <a:srgbClr val="FBCFD4"/>
                </a:solidFill>
                <a:latin typeface="Montserrat ExtraBold"/>
                <a:ea typeface="Montserrat ExtraBold"/>
                <a:cs typeface="Montserrat ExtraBold"/>
                <a:sym typeface="Montserrat ExtraBold"/>
              </a:rPr>
              <a:t>account with an individual </a:t>
            </a:r>
            <a:endParaRPr sz="1600">
              <a:solidFill>
                <a:srgbClr val="FBCFD4"/>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600">
                <a:solidFill>
                  <a:srgbClr val="FBCFD4"/>
                </a:solidFill>
                <a:latin typeface="Montserrat ExtraBold"/>
                <a:ea typeface="Montserrat ExtraBold"/>
                <a:cs typeface="Montserrat ExtraBold"/>
                <a:sym typeface="Montserrat ExtraBold"/>
              </a:rPr>
              <a:t>they do not know well</a:t>
            </a:r>
            <a:endParaRPr sz="1600">
              <a:solidFill>
                <a:srgbClr val="FBCFD4"/>
              </a:solidFill>
              <a:latin typeface="Montserrat ExtraBold"/>
              <a:ea typeface="Montserrat ExtraBold"/>
              <a:cs typeface="Montserrat ExtraBold"/>
              <a:sym typeface="Montserrat ExtraBold"/>
            </a:endParaRPr>
          </a:p>
        </p:txBody>
      </p:sp>
      <p:sp>
        <p:nvSpPr>
          <p:cNvPr id="429" name="Google Shape;429;p65"/>
          <p:cNvSpPr/>
          <p:nvPr/>
        </p:nvSpPr>
        <p:spPr>
          <a:xfrm>
            <a:off x="498350" y="3531210"/>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BCFD4"/>
                </a:solidFill>
                <a:latin typeface="Montserrat ExtraBold"/>
                <a:ea typeface="Montserrat ExtraBold"/>
                <a:cs typeface="Montserrat ExtraBold"/>
                <a:sym typeface="Montserrat ExtraBold"/>
              </a:rPr>
              <a:t>Individual has paid an </a:t>
            </a:r>
            <a:br>
              <a:rPr lang="en" sz="1600">
                <a:solidFill>
                  <a:srgbClr val="FBCFD4"/>
                </a:solidFill>
                <a:latin typeface="Montserrat ExtraBold"/>
                <a:ea typeface="Montserrat ExtraBold"/>
                <a:cs typeface="Montserrat ExtraBold"/>
                <a:sym typeface="Montserrat ExtraBold"/>
              </a:rPr>
            </a:br>
            <a:r>
              <a:rPr lang="en" sz="1600">
                <a:solidFill>
                  <a:srgbClr val="FBCFD4"/>
                </a:solidFill>
                <a:latin typeface="Montserrat ExtraBold"/>
                <a:ea typeface="Montserrat ExtraBold"/>
                <a:cs typeface="Montserrat ExtraBold"/>
                <a:sym typeface="Montserrat ExtraBold"/>
              </a:rPr>
              <a:t>unusually high amount for </a:t>
            </a:r>
            <a:endParaRPr sz="1600">
              <a:solidFill>
                <a:srgbClr val="FBCFD4"/>
              </a:solidFill>
              <a:latin typeface="Montserrat ExtraBold"/>
              <a:ea typeface="Montserrat ExtraBold"/>
              <a:cs typeface="Montserrat ExtraBold"/>
              <a:sym typeface="Montserrat ExtraBold"/>
            </a:endParaRPr>
          </a:p>
          <a:p>
            <a:pPr marL="0" lvl="0" indent="0" algn="ctr" rtl="0">
              <a:spcBef>
                <a:spcPts val="0"/>
              </a:spcBef>
              <a:spcAft>
                <a:spcPts val="0"/>
              </a:spcAft>
              <a:buNone/>
            </a:pPr>
            <a:r>
              <a:rPr lang="en" sz="1600">
                <a:solidFill>
                  <a:srgbClr val="FBCFD4"/>
                </a:solidFill>
                <a:latin typeface="Montserrat ExtraBold"/>
                <a:ea typeface="Montserrat ExtraBold"/>
                <a:cs typeface="Montserrat ExtraBold"/>
                <a:sym typeface="Montserrat ExtraBold"/>
              </a:rPr>
              <a:t>a home repair or service</a:t>
            </a:r>
            <a:endParaRPr sz="1600">
              <a:solidFill>
                <a:srgbClr val="FBCFD4"/>
              </a:solidFill>
              <a:latin typeface="Montserrat ExtraBold"/>
              <a:ea typeface="Montserrat ExtraBold"/>
              <a:cs typeface="Montserrat ExtraBold"/>
              <a:sym typeface="Montserrat ExtraBold"/>
            </a:endParaRPr>
          </a:p>
        </p:txBody>
      </p:sp>
      <p:sp>
        <p:nvSpPr>
          <p:cNvPr id="430" name="Google Shape;430;p65"/>
          <p:cNvSpPr/>
          <p:nvPr/>
        </p:nvSpPr>
        <p:spPr>
          <a:xfrm>
            <a:off x="4679053" y="2007925"/>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BCFD4"/>
                </a:solidFill>
                <a:latin typeface="Montserrat ExtraBold"/>
                <a:ea typeface="Montserrat ExtraBold"/>
                <a:cs typeface="Montserrat ExtraBold"/>
                <a:sym typeface="Montserrat ExtraBold"/>
              </a:rPr>
              <a:t>Individual reports being pressured by a family member into signing documents they don’t understand</a:t>
            </a:r>
            <a:endParaRPr sz="1600">
              <a:solidFill>
                <a:srgbClr val="FBCFD4"/>
              </a:solidFill>
              <a:latin typeface="Montserrat ExtraBold"/>
              <a:ea typeface="Montserrat ExtraBold"/>
              <a:cs typeface="Montserrat ExtraBold"/>
              <a:sym typeface="Montserrat ExtraBold"/>
            </a:endParaRPr>
          </a:p>
        </p:txBody>
      </p:sp>
      <p:sp>
        <p:nvSpPr>
          <p:cNvPr id="431" name="Google Shape;431;p65"/>
          <p:cNvSpPr/>
          <p:nvPr/>
        </p:nvSpPr>
        <p:spPr>
          <a:xfrm>
            <a:off x="4679053" y="3531210"/>
            <a:ext cx="3966600" cy="1308000"/>
          </a:xfrm>
          <a:prstGeom prst="roundRect">
            <a:avLst>
              <a:gd name="adj" fmla="val 7064"/>
            </a:avLst>
          </a:prstGeom>
          <a:solidFill>
            <a:schemeClr val="lt2"/>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46425E"/>
                </a:solidFill>
                <a:latin typeface="Montserrat ExtraBold"/>
                <a:ea typeface="Montserrat ExtraBold"/>
                <a:cs typeface="Montserrat ExtraBold"/>
                <a:sym typeface="Montserrat ExtraBold"/>
              </a:rPr>
              <a:t>All of the above</a:t>
            </a:r>
            <a:endParaRPr sz="1600">
              <a:solidFill>
                <a:srgbClr val="46425E"/>
              </a:solidFill>
              <a:latin typeface="Montserrat ExtraBold"/>
              <a:ea typeface="Montserrat ExtraBold"/>
              <a:cs typeface="Montserrat ExtraBold"/>
              <a:sym typeface="Montserrat ExtraBo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BCFD4"/>
        </a:solidFill>
        <a:effectLst/>
      </p:bgPr>
    </p:bg>
    <p:spTree>
      <p:nvGrpSpPr>
        <p:cNvPr id="1" name="Shape 435"/>
        <p:cNvGrpSpPr/>
        <p:nvPr/>
      </p:nvGrpSpPr>
      <p:grpSpPr>
        <a:xfrm>
          <a:off x="0" y="0"/>
          <a:ext cx="0" cy="0"/>
          <a:chOff x="0" y="0"/>
          <a:chExt cx="0" cy="0"/>
        </a:xfrm>
      </p:grpSpPr>
      <p:sp>
        <p:nvSpPr>
          <p:cNvPr id="436" name="Google Shape;436;p66"/>
          <p:cNvSpPr txBox="1"/>
          <p:nvPr/>
        </p:nvSpPr>
        <p:spPr>
          <a:xfrm>
            <a:off x="1621250" y="530950"/>
            <a:ext cx="5901300" cy="9645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3000">
                <a:solidFill>
                  <a:srgbClr val="46425E"/>
                </a:solidFill>
                <a:latin typeface="Montserrat ExtraBold"/>
                <a:ea typeface="Montserrat ExtraBold"/>
                <a:cs typeface="Montserrat ExtraBold"/>
                <a:sym typeface="Montserrat ExtraBold"/>
              </a:rPr>
              <a:t>What to do if you suspect financial abuse?</a:t>
            </a:r>
            <a:endParaRPr sz="3000">
              <a:solidFill>
                <a:srgbClr val="46425E"/>
              </a:solidFill>
              <a:latin typeface="Montserrat ExtraBold"/>
              <a:ea typeface="Montserrat ExtraBold"/>
              <a:cs typeface="Montserrat ExtraBold"/>
              <a:sym typeface="Montserrat ExtraBold"/>
            </a:endParaRPr>
          </a:p>
        </p:txBody>
      </p:sp>
      <p:sp>
        <p:nvSpPr>
          <p:cNvPr id="437" name="Google Shape;437;p66"/>
          <p:cNvSpPr/>
          <p:nvPr/>
        </p:nvSpPr>
        <p:spPr>
          <a:xfrm>
            <a:off x="498350" y="2007925"/>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BCFD4"/>
                </a:solidFill>
                <a:latin typeface="Montserrat ExtraBold"/>
                <a:ea typeface="Montserrat ExtraBold"/>
                <a:cs typeface="Montserrat ExtraBold"/>
                <a:sym typeface="Montserrat ExtraBold"/>
              </a:rPr>
              <a:t>Call police</a:t>
            </a:r>
            <a:endParaRPr sz="2000">
              <a:solidFill>
                <a:srgbClr val="FBCFD4"/>
              </a:solidFill>
              <a:latin typeface="Montserrat ExtraBold"/>
              <a:ea typeface="Montserrat ExtraBold"/>
              <a:cs typeface="Montserrat ExtraBold"/>
              <a:sym typeface="Montserrat ExtraBold"/>
            </a:endParaRPr>
          </a:p>
        </p:txBody>
      </p:sp>
      <p:sp>
        <p:nvSpPr>
          <p:cNvPr id="438" name="Google Shape;438;p66"/>
          <p:cNvSpPr/>
          <p:nvPr/>
        </p:nvSpPr>
        <p:spPr>
          <a:xfrm>
            <a:off x="498350" y="3531210"/>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Montserrat ExtraBold"/>
                <a:ea typeface="Montserrat ExtraBold"/>
                <a:cs typeface="Montserrat ExtraBold"/>
                <a:sym typeface="Montserrat ExtraBold"/>
              </a:rPr>
              <a:t>Get help</a:t>
            </a:r>
            <a:endParaRPr sz="2000">
              <a:solidFill>
                <a:schemeClr val="lt2"/>
              </a:solidFill>
              <a:latin typeface="Montserrat ExtraBold"/>
              <a:ea typeface="Montserrat ExtraBold"/>
              <a:cs typeface="Montserrat ExtraBold"/>
              <a:sym typeface="Montserrat ExtraBold"/>
            </a:endParaRPr>
          </a:p>
        </p:txBody>
      </p:sp>
      <p:sp>
        <p:nvSpPr>
          <p:cNvPr id="439" name="Google Shape;439;p66"/>
          <p:cNvSpPr/>
          <p:nvPr/>
        </p:nvSpPr>
        <p:spPr>
          <a:xfrm>
            <a:off x="4679053" y="2007925"/>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Montserrat ExtraBold"/>
                <a:ea typeface="Montserrat ExtraBold"/>
                <a:cs typeface="Montserrat ExtraBold"/>
                <a:sym typeface="Montserrat ExtraBold"/>
              </a:rPr>
              <a:t>Inform bank or financial institution</a:t>
            </a:r>
            <a:endParaRPr sz="2000">
              <a:solidFill>
                <a:schemeClr val="lt2"/>
              </a:solidFill>
              <a:latin typeface="Montserrat ExtraBold"/>
              <a:ea typeface="Montserrat ExtraBold"/>
              <a:cs typeface="Montserrat ExtraBold"/>
              <a:sym typeface="Montserrat ExtraBold"/>
            </a:endParaRPr>
          </a:p>
        </p:txBody>
      </p:sp>
      <p:sp>
        <p:nvSpPr>
          <p:cNvPr id="440" name="Google Shape;440;p66"/>
          <p:cNvSpPr/>
          <p:nvPr/>
        </p:nvSpPr>
        <p:spPr>
          <a:xfrm>
            <a:off x="4679053" y="3531210"/>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BCFD4"/>
                </a:solidFill>
                <a:latin typeface="Montserrat ExtraBold"/>
                <a:ea typeface="Montserrat ExtraBold"/>
                <a:cs typeface="Montserrat ExtraBold"/>
                <a:sym typeface="Montserrat ExtraBold"/>
              </a:rPr>
              <a:t>All of the above</a:t>
            </a:r>
            <a:endParaRPr sz="2000">
              <a:solidFill>
                <a:srgbClr val="FBCFD4"/>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1000"/>
                                        <p:tgtEl>
                                          <p:spTgt spid="4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9"/>
                                        </p:tgtEl>
                                        <p:attrNameLst>
                                          <p:attrName>style.visibility</p:attrName>
                                        </p:attrNameLst>
                                      </p:cBhvr>
                                      <p:to>
                                        <p:strVal val="visible"/>
                                      </p:to>
                                    </p:set>
                                    <p:animEffect transition="in" filter="fade">
                                      <p:cBhvr>
                                        <p:cTn id="12" dur="1000"/>
                                        <p:tgtEl>
                                          <p:spTgt spid="4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8"/>
                                        </p:tgtEl>
                                        <p:attrNameLst>
                                          <p:attrName>style.visibility</p:attrName>
                                        </p:attrNameLst>
                                      </p:cBhvr>
                                      <p:to>
                                        <p:strVal val="visible"/>
                                      </p:to>
                                    </p:set>
                                    <p:animEffect transition="in" filter="fade">
                                      <p:cBhvr>
                                        <p:cTn id="17" dur="1000"/>
                                        <p:tgtEl>
                                          <p:spTgt spid="4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
                                        </p:tgtEl>
                                        <p:attrNameLst>
                                          <p:attrName>style.visibility</p:attrName>
                                        </p:attrNameLst>
                                      </p:cBhvr>
                                      <p:to>
                                        <p:strVal val="visible"/>
                                      </p:to>
                                    </p:set>
                                    <p:animEffect transition="in" filter="fade">
                                      <p:cBhvr>
                                        <p:cTn id="22" dur="10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BCFD4"/>
        </a:solidFill>
        <a:effectLst/>
      </p:bgPr>
    </p:bg>
    <p:spTree>
      <p:nvGrpSpPr>
        <p:cNvPr id="1" name="Shape 444"/>
        <p:cNvGrpSpPr/>
        <p:nvPr/>
      </p:nvGrpSpPr>
      <p:grpSpPr>
        <a:xfrm>
          <a:off x="0" y="0"/>
          <a:ext cx="0" cy="0"/>
          <a:chOff x="0" y="0"/>
          <a:chExt cx="0" cy="0"/>
        </a:xfrm>
      </p:grpSpPr>
      <p:sp>
        <p:nvSpPr>
          <p:cNvPr id="445" name="Google Shape;445;p67"/>
          <p:cNvSpPr txBox="1"/>
          <p:nvPr/>
        </p:nvSpPr>
        <p:spPr>
          <a:xfrm>
            <a:off x="1621250" y="530950"/>
            <a:ext cx="5901300" cy="9645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 sz="3000">
                <a:solidFill>
                  <a:srgbClr val="46425E"/>
                </a:solidFill>
                <a:latin typeface="Montserrat ExtraBold"/>
                <a:ea typeface="Montserrat ExtraBold"/>
                <a:cs typeface="Montserrat ExtraBold"/>
                <a:sym typeface="Montserrat ExtraBold"/>
              </a:rPr>
              <a:t>What to do if you suspect financial abuse?</a:t>
            </a:r>
            <a:endParaRPr sz="3000">
              <a:solidFill>
                <a:srgbClr val="46425E"/>
              </a:solidFill>
              <a:latin typeface="Montserrat ExtraBold"/>
              <a:ea typeface="Montserrat ExtraBold"/>
              <a:cs typeface="Montserrat ExtraBold"/>
              <a:sym typeface="Montserrat ExtraBold"/>
            </a:endParaRPr>
          </a:p>
        </p:txBody>
      </p:sp>
      <p:sp>
        <p:nvSpPr>
          <p:cNvPr id="446" name="Google Shape;446;p67"/>
          <p:cNvSpPr/>
          <p:nvPr/>
        </p:nvSpPr>
        <p:spPr>
          <a:xfrm>
            <a:off x="498350" y="2007925"/>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BCFD4"/>
                </a:solidFill>
                <a:latin typeface="Montserrat ExtraBold"/>
                <a:ea typeface="Montserrat ExtraBold"/>
                <a:cs typeface="Montserrat ExtraBold"/>
                <a:sym typeface="Montserrat ExtraBold"/>
              </a:rPr>
              <a:t>Call police</a:t>
            </a:r>
            <a:endParaRPr sz="2000">
              <a:solidFill>
                <a:srgbClr val="FBCFD4"/>
              </a:solidFill>
              <a:latin typeface="Montserrat ExtraBold"/>
              <a:ea typeface="Montserrat ExtraBold"/>
              <a:cs typeface="Montserrat ExtraBold"/>
              <a:sym typeface="Montserrat ExtraBold"/>
            </a:endParaRPr>
          </a:p>
        </p:txBody>
      </p:sp>
      <p:sp>
        <p:nvSpPr>
          <p:cNvPr id="447" name="Google Shape;447;p67"/>
          <p:cNvSpPr/>
          <p:nvPr/>
        </p:nvSpPr>
        <p:spPr>
          <a:xfrm>
            <a:off x="498350" y="3531210"/>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Montserrat ExtraBold"/>
                <a:ea typeface="Montserrat ExtraBold"/>
                <a:cs typeface="Montserrat ExtraBold"/>
                <a:sym typeface="Montserrat ExtraBold"/>
              </a:rPr>
              <a:t>Get help</a:t>
            </a:r>
            <a:endParaRPr sz="2000">
              <a:solidFill>
                <a:schemeClr val="lt2"/>
              </a:solidFill>
              <a:latin typeface="Montserrat ExtraBold"/>
              <a:ea typeface="Montserrat ExtraBold"/>
              <a:cs typeface="Montserrat ExtraBold"/>
              <a:sym typeface="Montserrat ExtraBold"/>
            </a:endParaRPr>
          </a:p>
        </p:txBody>
      </p:sp>
      <p:sp>
        <p:nvSpPr>
          <p:cNvPr id="448" name="Google Shape;448;p67"/>
          <p:cNvSpPr/>
          <p:nvPr/>
        </p:nvSpPr>
        <p:spPr>
          <a:xfrm>
            <a:off x="4679053" y="2007925"/>
            <a:ext cx="3966600" cy="1308000"/>
          </a:xfrm>
          <a:prstGeom prst="roundRect">
            <a:avLst>
              <a:gd name="adj" fmla="val 7064"/>
            </a:avLst>
          </a:prstGeom>
          <a:solidFill>
            <a:srgbClr val="46425E"/>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lt2"/>
                </a:solidFill>
                <a:latin typeface="Montserrat ExtraBold"/>
                <a:ea typeface="Montserrat ExtraBold"/>
                <a:cs typeface="Montserrat ExtraBold"/>
                <a:sym typeface="Montserrat ExtraBold"/>
              </a:rPr>
              <a:t>Inform bank or financial institution</a:t>
            </a:r>
            <a:endParaRPr sz="2000">
              <a:solidFill>
                <a:schemeClr val="lt2"/>
              </a:solidFill>
              <a:latin typeface="Montserrat ExtraBold"/>
              <a:ea typeface="Montserrat ExtraBold"/>
              <a:cs typeface="Montserrat ExtraBold"/>
              <a:sym typeface="Montserrat ExtraBold"/>
            </a:endParaRPr>
          </a:p>
        </p:txBody>
      </p:sp>
      <p:sp>
        <p:nvSpPr>
          <p:cNvPr id="449" name="Google Shape;449;p67"/>
          <p:cNvSpPr/>
          <p:nvPr/>
        </p:nvSpPr>
        <p:spPr>
          <a:xfrm>
            <a:off x="4679053" y="3531210"/>
            <a:ext cx="3966600" cy="1308000"/>
          </a:xfrm>
          <a:prstGeom prst="roundRect">
            <a:avLst>
              <a:gd name="adj" fmla="val 7064"/>
            </a:avLst>
          </a:prstGeom>
          <a:solidFill>
            <a:schemeClr val="lt2"/>
          </a:solidFill>
          <a:ln w="28575"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46425E"/>
                </a:solidFill>
                <a:latin typeface="Montserrat ExtraBold"/>
                <a:ea typeface="Montserrat ExtraBold"/>
                <a:cs typeface="Montserrat ExtraBold"/>
                <a:sym typeface="Montserrat ExtraBold"/>
              </a:rPr>
              <a:t>All of the above</a:t>
            </a:r>
            <a:endParaRPr sz="1600">
              <a:solidFill>
                <a:srgbClr val="46425E"/>
              </a:solidFill>
              <a:latin typeface="Montserrat ExtraBold"/>
              <a:ea typeface="Montserrat ExtraBold"/>
              <a:cs typeface="Montserrat ExtraBold"/>
              <a:sym typeface="Montserrat ExtraBo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6425E"/>
        </a:solidFill>
        <a:effectLst/>
      </p:bgPr>
    </p:bg>
    <p:spTree>
      <p:nvGrpSpPr>
        <p:cNvPr id="1" name="Shape 453"/>
        <p:cNvGrpSpPr/>
        <p:nvPr/>
      </p:nvGrpSpPr>
      <p:grpSpPr>
        <a:xfrm>
          <a:off x="0" y="0"/>
          <a:ext cx="0" cy="0"/>
          <a:chOff x="0" y="0"/>
          <a:chExt cx="0" cy="0"/>
        </a:xfrm>
      </p:grpSpPr>
      <p:sp>
        <p:nvSpPr>
          <p:cNvPr id="454" name="Google Shape;454;p68"/>
          <p:cNvSpPr txBox="1"/>
          <p:nvPr/>
        </p:nvSpPr>
        <p:spPr>
          <a:xfrm>
            <a:off x="307675" y="532425"/>
            <a:ext cx="3062700" cy="11118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sz="3500">
                <a:solidFill>
                  <a:srgbClr val="FBCFD4"/>
                </a:solidFill>
                <a:latin typeface="Montserrat ExtraBold"/>
                <a:ea typeface="Montserrat ExtraBold"/>
                <a:cs typeface="Montserrat ExtraBold"/>
                <a:sym typeface="Montserrat ExtraBold"/>
              </a:rPr>
              <a:t>Helpful links</a:t>
            </a:r>
            <a:endParaRPr sz="3500">
              <a:solidFill>
                <a:srgbClr val="FBCFD4"/>
              </a:solidFill>
              <a:latin typeface="Montserrat ExtraBold"/>
              <a:ea typeface="Montserrat ExtraBold"/>
              <a:cs typeface="Montserrat ExtraBold"/>
              <a:sym typeface="Montserrat ExtraBold"/>
            </a:endParaRPr>
          </a:p>
        </p:txBody>
      </p:sp>
      <p:sp>
        <p:nvSpPr>
          <p:cNvPr id="455" name="Google Shape;455;p68"/>
          <p:cNvSpPr/>
          <p:nvPr/>
        </p:nvSpPr>
        <p:spPr>
          <a:xfrm>
            <a:off x="3973100" y="529050"/>
            <a:ext cx="4591200" cy="9873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 Canadian Bankers Association</a:t>
            </a:r>
            <a:endParaRPr sz="2000">
              <a:solidFill>
                <a:srgbClr val="46425E"/>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100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 www.cba.ca</a:t>
            </a:r>
            <a:endParaRPr sz="2000">
              <a:solidFill>
                <a:srgbClr val="46425E"/>
              </a:solidFill>
              <a:latin typeface="Montserrat ExtraBold"/>
              <a:ea typeface="Montserrat ExtraBold"/>
              <a:cs typeface="Montserrat ExtraBold"/>
              <a:sym typeface="Montserrat ExtraBold"/>
            </a:endParaRPr>
          </a:p>
        </p:txBody>
      </p:sp>
      <p:sp>
        <p:nvSpPr>
          <p:cNvPr id="456" name="Google Shape;456;p68"/>
          <p:cNvSpPr/>
          <p:nvPr/>
        </p:nvSpPr>
        <p:spPr>
          <a:xfrm>
            <a:off x="3973100" y="1842325"/>
            <a:ext cx="4591200" cy="1249200"/>
          </a:xfrm>
          <a:prstGeom prst="roundRect">
            <a:avLst>
              <a:gd name="adj" fmla="val 7064"/>
            </a:avLst>
          </a:prstGeom>
          <a:solidFill>
            <a:srgbClr val="C2D8DB"/>
          </a:solidFill>
          <a:ln w="28575" cap="flat" cmpd="sng">
            <a:solidFill>
              <a:srgbClr val="46425E"/>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00000"/>
              </a:lnSpc>
              <a:spcBef>
                <a:spcPts val="1000"/>
              </a:spcBef>
              <a:spcAft>
                <a:spcPts val="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 Financial Consumer </a:t>
            </a:r>
            <a:br>
              <a:rPr lang="en" sz="2000">
                <a:solidFill>
                  <a:srgbClr val="46425E"/>
                </a:solidFill>
                <a:latin typeface="Montserrat ExtraBold"/>
                <a:ea typeface="Montserrat ExtraBold"/>
                <a:cs typeface="Montserrat ExtraBold"/>
                <a:sym typeface="Montserrat ExtraBold"/>
              </a:rPr>
            </a:br>
            <a:r>
              <a:rPr lang="en" sz="2000">
                <a:solidFill>
                  <a:srgbClr val="46425E"/>
                </a:solidFill>
                <a:latin typeface="Montserrat ExtraBold"/>
                <a:ea typeface="Montserrat ExtraBold"/>
                <a:cs typeface="Montserrat ExtraBold"/>
                <a:sym typeface="Montserrat ExtraBold"/>
              </a:rPr>
              <a:t> Agency of Canada</a:t>
            </a:r>
            <a:endParaRPr sz="2000">
              <a:solidFill>
                <a:srgbClr val="46425E"/>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 www.canada.ca/fcac</a:t>
            </a:r>
            <a:endParaRPr sz="2000">
              <a:solidFill>
                <a:srgbClr val="46425E"/>
              </a:solidFill>
              <a:latin typeface="Montserrat ExtraBold"/>
              <a:ea typeface="Montserrat ExtraBold"/>
              <a:cs typeface="Montserrat ExtraBold"/>
              <a:sym typeface="Montserrat ExtraBold"/>
            </a:endParaRPr>
          </a:p>
        </p:txBody>
      </p:sp>
      <p:sp>
        <p:nvSpPr>
          <p:cNvPr id="457" name="Google Shape;457;p68"/>
          <p:cNvSpPr/>
          <p:nvPr/>
        </p:nvSpPr>
        <p:spPr>
          <a:xfrm>
            <a:off x="3625775" y="327622"/>
            <a:ext cx="430200" cy="429900"/>
          </a:xfrm>
          <a:prstGeom prst="ellipse">
            <a:avLst/>
          </a:prstGeom>
          <a:solidFill>
            <a:schemeClr val="lt2"/>
          </a:solidFill>
          <a:ln w="38100"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1</a:t>
            </a:r>
            <a:endParaRPr/>
          </a:p>
        </p:txBody>
      </p:sp>
      <p:sp>
        <p:nvSpPr>
          <p:cNvPr id="458" name="Google Shape;458;p68"/>
          <p:cNvSpPr/>
          <p:nvPr/>
        </p:nvSpPr>
        <p:spPr>
          <a:xfrm>
            <a:off x="3625775" y="1644225"/>
            <a:ext cx="430200" cy="429900"/>
          </a:xfrm>
          <a:prstGeom prst="ellipse">
            <a:avLst/>
          </a:prstGeom>
          <a:solidFill>
            <a:schemeClr val="lt2"/>
          </a:solidFill>
          <a:ln w="38100" cap="flat" cmpd="sng">
            <a:solidFill>
              <a:srgbClr val="46425E"/>
            </a:solidFill>
            <a:prstDash val="solid"/>
            <a:round/>
            <a:headEnd type="none" w="sm" len="sm"/>
            <a:tailEnd type="none" w="sm" len="sm"/>
          </a:ln>
        </p:spPr>
        <p:txBody>
          <a:bodyPr spcFirstLastPara="1" wrap="square" lIns="73150" tIns="91425" rIns="91425" bIns="91425" anchor="ctr" anchorCtr="0">
            <a:noAutofit/>
          </a:bodyPr>
          <a:lstStyle/>
          <a:p>
            <a:pPr marL="0" lvl="0" indent="0" algn="ctr" rtl="0">
              <a:spcBef>
                <a:spcPts val="0"/>
              </a:spcBef>
              <a:spcAft>
                <a:spcPts val="0"/>
              </a:spcAft>
              <a:buNone/>
            </a:pPr>
            <a:r>
              <a:rPr lang="en" sz="2000">
                <a:solidFill>
                  <a:srgbClr val="46425E"/>
                </a:solidFill>
                <a:latin typeface="Montserrat ExtraBold"/>
                <a:ea typeface="Montserrat ExtraBold"/>
                <a:cs typeface="Montserrat ExtraBold"/>
                <a:sym typeface="Montserrat ExtraBold"/>
              </a:rPr>
              <a:t>2</a:t>
            </a:r>
            <a:endParaRPr/>
          </a:p>
        </p:txBody>
      </p:sp>
      <p:pic>
        <p:nvPicPr>
          <p:cNvPr id="459" name="Google Shape;459;p68"/>
          <p:cNvPicPr preferRelativeResize="0"/>
          <p:nvPr/>
        </p:nvPicPr>
        <p:blipFill>
          <a:blip r:embed="rId3">
            <a:alphaModFix/>
          </a:blip>
          <a:stretch>
            <a:fillRect/>
          </a:stretch>
        </p:blipFill>
        <p:spPr>
          <a:xfrm rot="700189">
            <a:off x="491877" y="2610341"/>
            <a:ext cx="1209075" cy="1944958"/>
          </a:xfrm>
          <a:prstGeom prst="rect">
            <a:avLst/>
          </a:prstGeom>
          <a:noFill/>
          <a:ln>
            <a:noFill/>
          </a:ln>
        </p:spPr>
      </p:pic>
      <p:sp>
        <p:nvSpPr>
          <p:cNvPr id="460" name="Google Shape;460;p68"/>
          <p:cNvSpPr/>
          <p:nvPr/>
        </p:nvSpPr>
        <p:spPr>
          <a:xfrm>
            <a:off x="3973100" y="3445350"/>
            <a:ext cx="4591200" cy="12849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 CBA Fraud Prevention Tip</a:t>
            </a:r>
            <a:br>
              <a:rPr lang="en" sz="2000">
                <a:solidFill>
                  <a:srgbClr val="46425E"/>
                </a:solidFill>
                <a:latin typeface="Montserrat ExtraBold"/>
                <a:ea typeface="Montserrat ExtraBold"/>
                <a:cs typeface="Montserrat ExtraBold"/>
                <a:sym typeface="Montserrat ExtraBold"/>
              </a:rPr>
            </a:br>
            <a:r>
              <a:rPr lang="en" sz="2000">
                <a:solidFill>
                  <a:srgbClr val="46425E"/>
                </a:solidFill>
                <a:latin typeface="Montserrat ExtraBold"/>
                <a:ea typeface="Montserrat ExtraBold"/>
                <a:cs typeface="Montserrat ExtraBold"/>
                <a:sym typeface="Montserrat ExtraBold"/>
              </a:rPr>
              <a:t> Newsletter: sign up at</a:t>
            </a:r>
            <a:endParaRPr sz="2000">
              <a:solidFill>
                <a:srgbClr val="46425E"/>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100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 www.cba.ca/fraud</a:t>
            </a:r>
            <a:endParaRPr sz="2000">
              <a:solidFill>
                <a:srgbClr val="46425E"/>
              </a:solidFill>
              <a:latin typeface="Montserrat ExtraBold"/>
              <a:ea typeface="Montserrat ExtraBold"/>
              <a:cs typeface="Montserrat ExtraBold"/>
              <a:sym typeface="Montserrat ExtraBold"/>
            </a:endParaRPr>
          </a:p>
        </p:txBody>
      </p:sp>
      <p:sp>
        <p:nvSpPr>
          <p:cNvPr id="461" name="Google Shape;461;p68"/>
          <p:cNvSpPr/>
          <p:nvPr/>
        </p:nvSpPr>
        <p:spPr>
          <a:xfrm>
            <a:off x="3625775" y="3243922"/>
            <a:ext cx="430200" cy="429900"/>
          </a:xfrm>
          <a:prstGeom prst="ellipse">
            <a:avLst/>
          </a:prstGeom>
          <a:solidFill>
            <a:schemeClr val="lt2"/>
          </a:solidFill>
          <a:ln w="38100" cap="flat" cmpd="sng">
            <a:solidFill>
              <a:srgbClr val="46425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fade">
                                      <p:cBhvr>
                                        <p:cTn id="7" dur="1000"/>
                                        <p:tgtEl>
                                          <p:spTgt spid="455"/>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1000"/>
                                        <p:tgtEl>
                                          <p:spTgt spid="4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6"/>
                                        </p:tgtEl>
                                        <p:attrNameLst>
                                          <p:attrName>style.visibility</p:attrName>
                                        </p:attrNameLst>
                                      </p:cBhvr>
                                      <p:to>
                                        <p:strVal val="visible"/>
                                      </p:to>
                                    </p:set>
                                    <p:animEffect transition="in" filter="fade">
                                      <p:cBhvr>
                                        <p:cTn id="15" dur="1000"/>
                                        <p:tgtEl>
                                          <p:spTgt spid="456"/>
                                        </p:tgtEl>
                                      </p:cBhvr>
                                    </p:animEffect>
                                  </p:childTnLst>
                                </p:cTn>
                              </p:par>
                              <p:par>
                                <p:cTn id="16" presetID="10" presetClass="entr" presetSubtype="0" fill="hold" nodeType="withEffect">
                                  <p:stCondLst>
                                    <p:cond delay="0"/>
                                  </p:stCondLst>
                                  <p:childTnLst>
                                    <p:set>
                                      <p:cBhvr>
                                        <p:cTn id="17" dur="1" fill="hold">
                                          <p:stCondLst>
                                            <p:cond delay="0"/>
                                          </p:stCondLst>
                                        </p:cTn>
                                        <p:tgtEl>
                                          <p:spTgt spid="458"/>
                                        </p:tgtEl>
                                        <p:attrNameLst>
                                          <p:attrName>style.visibility</p:attrName>
                                        </p:attrNameLst>
                                      </p:cBhvr>
                                      <p:to>
                                        <p:strVal val="visible"/>
                                      </p:to>
                                    </p:set>
                                    <p:animEffect transition="in" filter="fade">
                                      <p:cBhvr>
                                        <p:cTn id="18" dur="10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6425E"/>
        </a:solidFill>
        <a:effectLst/>
      </p:bgPr>
    </p:bg>
    <p:spTree>
      <p:nvGrpSpPr>
        <p:cNvPr id="1" name="Shape 465"/>
        <p:cNvGrpSpPr/>
        <p:nvPr/>
      </p:nvGrpSpPr>
      <p:grpSpPr>
        <a:xfrm>
          <a:off x="0" y="0"/>
          <a:ext cx="0" cy="0"/>
          <a:chOff x="0" y="0"/>
          <a:chExt cx="0" cy="0"/>
        </a:xfrm>
      </p:grpSpPr>
      <p:sp>
        <p:nvSpPr>
          <p:cNvPr id="466" name="Google Shape;466;p69"/>
          <p:cNvSpPr/>
          <p:nvPr/>
        </p:nvSpPr>
        <p:spPr>
          <a:xfrm>
            <a:off x="2926080" y="1792224"/>
            <a:ext cx="5230500" cy="1453800"/>
          </a:xfrm>
          <a:prstGeom prst="roundRect">
            <a:avLst>
              <a:gd name="adj" fmla="val 7064"/>
            </a:avLst>
          </a:prstGeom>
          <a:solidFill>
            <a:srgbClr val="FBCFD4"/>
          </a:solidFill>
          <a:ln w="28575" cap="flat" cmpd="sng">
            <a:solidFill>
              <a:srgbClr val="46425E"/>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We hope you enjoyed the seminar!</a:t>
            </a:r>
            <a:endParaRPr sz="2000">
              <a:solidFill>
                <a:srgbClr val="46425E"/>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0"/>
              </a:spcAft>
              <a:buClr>
                <a:schemeClr val="dk1"/>
              </a:buClr>
              <a:buSzPts val="1100"/>
              <a:buFont typeface="Arial"/>
              <a:buNone/>
            </a:pPr>
            <a:r>
              <a:rPr lang="en" sz="2000">
                <a:solidFill>
                  <a:srgbClr val="46425E"/>
                </a:solidFill>
                <a:latin typeface="Montserrat ExtraBold"/>
                <a:ea typeface="Montserrat ExtraBold"/>
                <a:cs typeface="Montserrat ExtraBold"/>
                <a:sym typeface="Montserrat ExtraBold"/>
              </a:rPr>
              <a:t>Let us know what you think.</a:t>
            </a:r>
            <a:endParaRPr sz="2000">
              <a:solidFill>
                <a:srgbClr val="46425E"/>
              </a:solidFill>
              <a:latin typeface="Montserrat ExtraBold"/>
              <a:ea typeface="Montserrat ExtraBold"/>
              <a:cs typeface="Montserrat ExtraBold"/>
              <a:sym typeface="Montserrat ExtraBold"/>
            </a:endParaRPr>
          </a:p>
          <a:p>
            <a:pPr marL="0" lvl="0" indent="0" algn="l" rtl="0">
              <a:lnSpc>
                <a:spcPct val="100000"/>
              </a:lnSpc>
              <a:spcBef>
                <a:spcPts val="1000"/>
              </a:spcBef>
              <a:spcAft>
                <a:spcPts val="1000"/>
              </a:spcAft>
              <a:buClr>
                <a:schemeClr val="dk1"/>
              </a:buClr>
              <a:buSzPts val="1100"/>
              <a:buFont typeface="Arial"/>
              <a:buNone/>
            </a:pPr>
            <a:r>
              <a:rPr lang="en" sz="1800" u="sng">
                <a:solidFill>
                  <a:srgbClr val="13294F"/>
                </a:solidFill>
                <a:hlinkClick r:id="rId3">
                  <a:extLst>
                    <a:ext uri="{A12FA001-AC4F-418D-AE19-62706E023703}">
                      <ahyp:hlinkClr xmlns:ahyp="http://schemas.microsoft.com/office/drawing/2018/hyperlinkcolor" val="tx"/>
                    </a:ext>
                  </a:extLst>
                </a:hlinkClick>
              </a:rPr>
              <a:t>http://cba.ca/seniors-survey-fa</a:t>
            </a:r>
            <a:endParaRPr sz="1800">
              <a:solidFill>
                <a:srgbClr val="13294F"/>
              </a:solidFill>
              <a:latin typeface="Montserrat ExtraBold"/>
              <a:ea typeface="Montserrat ExtraBold"/>
              <a:cs typeface="Montserrat ExtraBold"/>
              <a:sym typeface="Montserrat ExtraBold"/>
            </a:endParaRPr>
          </a:p>
        </p:txBody>
      </p:sp>
      <p:pic>
        <p:nvPicPr>
          <p:cNvPr id="467" name="Google Shape;467;p69"/>
          <p:cNvPicPr preferRelativeResize="0"/>
          <p:nvPr/>
        </p:nvPicPr>
        <p:blipFill>
          <a:blip r:embed="rId4">
            <a:alphaModFix/>
          </a:blip>
          <a:stretch>
            <a:fillRect/>
          </a:stretch>
        </p:blipFill>
        <p:spPr>
          <a:xfrm>
            <a:off x="299375" y="1709475"/>
            <a:ext cx="2355925" cy="1619300"/>
          </a:xfrm>
          <a:prstGeom prst="rect">
            <a:avLst/>
          </a:prstGeom>
          <a:noFill/>
          <a:ln w="28575" cap="flat" cmpd="sng">
            <a:solidFill>
              <a:srgbClr val="46425E"/>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10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126"/>
        <p:cNvGrpSpPr/>
        <p:nvPr/>
      </p:nvGrpSpPr>
      <p:grpSpPr>
        <a:xfrm>
          <a:off x="0" y="0"/>
          <a:ext cx="0" cy="0"/>
          <a:chOff x="0" y="0"/>
          <a:chExt cx="0" cy="0"/>
        </a:xfrm>
      </p:grpSpPr>
      <p:sp>
        <p:nvSpPr>
          <p:cNvPr id="127" name="Google Shape;127;p29"/>
          <p:cNvSpPr txBox="1"/>
          <p:nvPr/>
        </p:nvSpPr>
        <p:spPr>
          <a:xfrm>
            <a:off x="1698000" y="1790175"/>
            <a:ext cx="5748000" cy="1245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46425E"/>
                </a:solidFill>
                <a:latin typeface="Montserrat ExtraBold"/>
                <a:ea typeface="Montserrat ExtraBold"/>
                <a:cs typeface="Montserrat ExtraBold"/>
                <a:sym typeface="Montserrat ExtraBold"/>
              </a:rPr>
              <a:t>Learn how to </a:t>
            </a:r>
            <a:br>
              <a:rPr lang="en" sz="4000">
                <a:solidFill>
                  <a:srgbClr val="46425E"/>
                </a:solidFill>
                <a:latin typeface="Montserrat ExtraBold"/>
                <a:ea typeface="Montserrat ExtraBold"/>
                <a:cs typeface="Montserrat ExtraBold"/>
                <a:sym typeface="Montserrat ExtraBold"/>
              </a:rPr>
            </a:br>
            <a:r>
              <a:rPr lang="en" sz="4000">
                <a:solidFill>
                  <a:srgbClr val="46425E"/>
                </a:solidFill>
                <a:latin typeface="Montserrat ExtraBold"/>
                <a:ea typeface="Montserrat ExtraBold"/>
                <a:cs typeface="Montserrat ExtraBold"/>
                <a:sym typeface="Montserrat ExtraBold"/>
              </a:rPr>
              <a:t>recognize the signs</a:t>
            </a:r>
            <a:endParaRPr sz="4000">
              <a:solidFill>
                <a:srgbClr val="46425E"/>
              </a:solidFill>
              <a:latin typeface="Montserrat ExtraBold"/>
              <a:ea typeface="Montserrat ExtraBold"/>
              <a:cs typeface="Montserrat ExtraBold"/>
              <a:sym typeface="Montserrat ExtraBold"/>
            </a:endParaRPr>
          </a:p>
        </p:txBody>
      </p:sp>
      <p:sp>
        <p:nvSpPr>
          <p:cNvPr id="128" name="Google Shape;128;p29"/>
          <p:cNvSpPr/>
          <p:nvPr/>
        </p:nvSpPr>
        <p:spPr>
          <a:xfrm>
            <a:off x="3754200" y="1100050"/>
            <a:ext cx="1635600" cy="544200"/>
          </a:xfrm>
          <a:prstGeom prst="roundRect">
            <a:avLst>
              <a:gd name="adj" fmla="val 16667"/>
            </a:avLst>
          </a:prstGeom>
          <a:solidFill>
            <a:srgbClr val="46425E"/>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FFFFFF"/>
                </a:solidFill>
                <a:latin typeface="Montserrat ExtraBold"/>
                <a:ea typeface="Montserrat ExtraBold"/>
                <a:cs typeface="Montserrat ExtraBold"/>
                <a:sym typeface="Montserrat ExtraBold"/>
              </a:rPr>
              <a:t>GOAL #2</a:t>
            </a:r>
            <a:endParaRPr>
              <a:solidFill>
                <a:srgbClr val="FFFFFF"/>
              </a:solidFill>
            </a:endParaRPr>
          </a:p>
        </p:txBody>
      </p:sp>
      <p:pic>
        <p:nvPicPr>
          <p:cNvPr id="129" name="Google Shape;129;p29"/>
          <p:cNvPicPr preferRelativeResize="0"/>
          <p:nvPr/>
        </p:nvPicPr>
        <p:blipFill rotWithShape="1">
          <a:blip r:embed="rId3">
            <a:alphaModFix/>
          </a:blip>
          <a:srcRect b="20973"/>
          <a:stretch/>
        </p:blipFill>
        <p:spPr>
          <a:xfrm>
            <a:off x="2830500" y="3355625"/>
            <a:ext cx="3482999" cy="1787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7FBD"/>
        </a:solidFill>
        <a:effectLst/>
      </p:bgPr>
    </p:bg>
    <p:spTree>
      <p:nvGrpSpPr>
        <p:cNvPr id="1" name="Shape 133"/>
        <p:cNvGrpSpPr/>
        <p:nvPr/>
      </p:nvGrpSpPr>
      <p:grpSpPr>
        <a:xfrm>
          <a:off x="0" y="0"/>
          <a:ext cx="0" cy="0"/>
          <a:chOff x="0" y="0"/>
          <a:chExt cx="0" cy="0"/>
        </a:xfrm>
      </p:grpSpPr>
      <p:sp>
        <p:nvSpPr>
          <p:cNvPr id="134" name="Google Shape;134;p30"/>
          <p:cNvSpPr txBox="1"/>
          <p:nvPr/>
        </p:nvSpPr>
        <p:spPr>
          <a:xfrm>
            <a:off x="1634900" y="1790175"/>
            <a:ext cx="5874000" cy="1224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FFFFFF"/>
                </a:solidFill>
                <a:latin typeface="Montserrat ExtraBold"/>
                <a:ea typeface="Montserrat ExtraBold"/>
                <a:cs typeface="Montserrat ExtraBold"/>
                <a:sym typeface="Montserrat ExtraBold"/>
              </a:rPr>
              <a:t>Understand how </a:t>
            </a:r>
            <a:br>
              <a:rPr lang="en" sz="4000">
                <a:solidFill>
                  <a:srgbClr val="FFFFFF"/>
                </a:solidFill>
                <a:latin typeface="Montserrat ExtraBold"/>
                <a:ea typeface="Montserrat ExtraBold"/>
                <a:cs typeface="Montserrat ExtraBold"/>
                <a:sym typeface="Montserrat ExtraBold"/>
              </a:rPr>
            </a:br>
            <a:r>
              <a:rPr lang="en" sz="4000">
                <a:solidFill>
                  <a:srgbClr val="FFFFFF"/>
                </a:solidFill>
                <a:latin typeface="Montserrat ExtraBold"/>
                <a:ea typeface="Montserrat ExtraBold"/>
                <a:cs typeface="Montserrat ExtraBold"/>
                <a:sym typeface="Montserrat ExtraBold"/>
              </a:rPr>
              <a:t>to prevent it</a:t>
            </a:r>
            <a:endParaRPr sz="4000">
              <a:solidFill>
                <a:srgbClr val="FFFFFF"/>
              </a:solidFill>
              <a:latin typeface="Montserrat ExtraBold"/>
              <a:ea typeface="Montserrat ExtraBold"/>
              <a:cs typeface="Montserrat ExtraBold"/>
              <a:sym typeface="Montserrat ExtraBold"/>
            </a:endParaRPr>
          </a:p>
        </p:txBody>
      </p:sp>
      <p:sp>
        <p:nvSpPr>
          <p:cNvPr id="135" name="Google Shape;135;p30"/>
          <p:cNvSpPr/>
          <p:nvPr/>
        </p:nvSpPr>
        <p:spPr>
          <a:xfrm>
            <a:off x="3754100" y="1100050"/>
            <a:ext cx="1635600" cy="544200"/>
          </a:xfrm>
          <a:prstGeom prst="roundRect">
            <a:avLst>
              <a:gd name="adj" fmla="val 16667"/>
            </a:avLst>
          </a:prstGeom>
          <a:solidFill>
            <a:srgbClr val="46425E"/>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FFFFFF"/>
                </a:solidFill>
                <a:latin typeface="Montserrat ExtraBold"/>
                <a:ea typeface="Montserrat ExtraBold"/>
                <a:cs typeface="Montserrat ExtraBold"/>
                <a:sym typeface="Montserrat ExtraBold"/>
              </a:rPr>
              <a:t>GOAL #3</a:t>
            </a:r>
            <a:endParaRPr>
              <a:solidFill>
                <a:srgbClr val="FFFFFF"/>
              </a:solidFill>
            </a:endParaRPr>
          </a:p>
        </p:txBody>
      </p:sp>
      <p:pic>
        <p:nvPicPr>
          <p:cNvPr id="136" name="Google Shape;136;p30"/>
          <p:cNvPicPr preferRelativeResize="0"/>
          <p:nvPr/>
        </p:nvPicPr>
        <p:blipFill rotWithShape="1">
          <a:blip r:embed="rId3">
            <a:alphaModFix/>
          </a:blip>
          <a:srcRect t="-1403" b="15852"/>
          <a:stretch/>
        </p:blipFill>
        <p:spPr>
          <a:xfrm>
            <a:off x="3700825" y="3246850"/>
            <a:ext cx="1742126" cy="1896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2D8DB"/>
        </a:solidFill>
        <a:effectLst/>
      </p:bgPr>
    </p:bg>
    <p:spTree>
      <p:nvGrpSpPr>
        <p:cNvPr id="1" name="Shape 140"/>
        <p:cNvGrpSpPr/>
        <p:nvPr/>
      </p:nvGrpSpPr>
      <p:grpSpPr>
        <a:xfrm>
          <a:off x="0" y="0"/>
          <a:ext cx="0" cy="0"/>
          <a:chOff x="0" y="0"/>
          <a:chExt cx="0" cy="0"/>
        </a:xfrm>
      </p:grpSpPr>
      <p:sp>
        <p:nvSpPr>
          <p:cNvPr id="141" name="Google Shape;141;p31"/>
          <p:cNvSpPr txBox="1"/>
          <p:nvPr/>
        </p:nvSpPr>
        <p:spPr>
          <a:xfrm>
            <a:off x="569550" y="1790175"/>
            <a:ext cx="8004900" cy="1297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500"/>
              </a:spcAft>
              <a:buNone/>
            </a:pPr>
            <a:r>
              <a:rPr lang="en" sz="4000">
                <a:solidFill>
                  <a:srgbClr val="46425E"/>
                </a:solidFill>
                <a:latin typeface="Montserrat ExtraBold"/>
                <a:ea typeface="Montserrat ExtraBold"/>
                <a:cs typeface="Montserrat ExtraBold"/>
                <a:sym typeface="Montserrat ExtraBold"/>
              </a:rPr>
              <a:t>Know where to get help if </a:t>
            </a:r>
            <a:br>
              <a:rPr lang="en" sz="4000">
                <a:solidFill>
                  <a:srgbClr val="46425E"/>
                </a:solidFill>
                <a:latin typeface="Montserrat ExtraBold"/>
                <a:ea typeface="Montserrat ExtraBold"/>
                <a:cs typeface="Montserrat ExtraBold"/>
                <a:sym typeface="Montserrat ExtraBold"/>
              </a:rPr>
            </a:br>
            <a:r>
              <a:rPr lang="en" sz="4000">
                <a:solidFill>
                  <a:srgbClr val="46425E"/>
                </a:solidFill>
                <a:latin typeface="Montserrat ExtraBold"/>
                <a:ea typeface="Montserrat ExtraBold"/>
                <a:cs typeface="Montserrat ExtraBold"/>
                <a:sym typeface="Montserrat ExtraBold"/>
              </a:rPr>
              <a:t>it’s happening to you </a:t>
            </a:r>
            <a:endParaRPr sz="4000">
              <a:solidFill>
                <a:srgbClr val="46425E"/>
              </a:solidFill>
              <a:latin typeface="Montserrat ExtraBold"/>
              <a:ea typeface="Montserrat ExtraBold"/>
              <a:cs typeface="Montserrat ExtraBold"/>
              <a:sym typeface="Montserrat ExtraBold"/>
            </a:endParaRPr>
          </a:p>
        </p:txBody>
      </p:sp>
      <p:sp>
        <p:nvSpPr>
          <p:cNvPr id="142" name="Google Shape;142;p31"/>
          <p:cNvSpPr/>
          <p:nvPr/>
        </p:nvSpPr>
        <p:spPr>
          <a:xfrm>
            <a:off x="3754200" y="1100050"/>
            <a:ext cx="1635600" cy="544200"/>
          </a:xfrm>
          <a:prstGeom prst="roundRect">
            <a:avLst>
              <a:gd name="adj" fmla="val 16667"/>
            </a:avLst>
          </a:prstGeom>
          <a:solidFill>
            <a:srgbClr val="46425E"/>
          </a:solidFill>
          <a:ln>
            <a:noFill/>
          </a:ln>
        </p:spPr>
        <p:txBody>
          <a:bodyPr spcFirstLastPara="1" wrap="square" lIns="91425" tIns="91425" rIns="91425" bIns="91425" anchor="t" anchorCtr="0">
            <a:noAutofit/>
          </a:bodyPr>
          <a:lstStyle/>
          <a:p>
            <a:pPr marL="0" lvl="0" indent="0" algn="ctr" rtl="0">
              <a:spcBef>
                <a:spcPts val="0"/>
              </a:spcBef>
              <a:spcAft>
                <a:spcPts val="1100"/>
              </a:spcAft>
              <a:buNone/>
            </a:pPr>
            <a:r>
              <a:rPr lang="en" sz="2000">
                <a:solidFill>
                  <a:srgbClr val="FFFFFF"/>
                </a:solidFill>
                <a:latin typeface="Montserrat ExtraBold"/>
                <a:ea typeface="Montserrat ExtraBold"/>
                <a:cs typeface="Montserrat ExtraBold"/>
                <a:sym typeface="Montserrat ExtraBold"/>
              </a:rPr>
              <a:t>GOAL #4</a:t>
            </a:r>
            <a:endParaRPr>
              <a:solidFill>
                <a:srgbClr val="FFFFFF"/>
              </a:solidFill>
            </a:endParaRPr>
          </a:p>
        </p:txBody>
      </p:sp>
      <p:sp>
        <p:nvSpPr>
          <p:cNvPr id="143" name="Google Shape;143;p31"/>
          <p:cNvSpPr txBox="1"/>
          <p:nvPr/>
        </p:nvSpPr>
        <p:spPr>
          <a:xfrm>
            <a:off x="2814850" y="3038350"/>
            <a:ext cx="3514200" cy="5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500"/>
              </a:spcAft>
              <a:buNone/>
            </a:pPr>
            <a:r>
              <a:rPr lang="en" sz="2000" b="1">
                <a:solidFill>
                  <a:srgbClr val="7D7FBD"/>
                </a:solidFill>
                <a:latin typeface="Montserrat"/>
                <a:ea typeface="Montserrat"/>
                <a:cs typeface="Montserrat"/>
                <a:sym typeface="Montserrat"/>
              </a:rPr>
              <a:t>(or someone you know)</a:t>
            </a:r>
            <a:endParaRPr sz="2000" b="1">
              <a:solidFill>
                <a:srgbClr val="7D7FBD"/>
              </a:solidFill>
              <a:latin typeface="Montserrat"/>
              <a:ea typeface="Montserrat"/>
              <a:cs typeface="Montserrat"/>
              <a:sym typeface="Montserrat"/>
            </a:endParaRPr>
          </a:p>
        </p:txBody>
      </p:sp>
      <p:pic>
        <p:nvPicPr>
          <p:cNvPr id="144" name="Google Shape;144;p31"/>
          <p:cNvPicPr preferRelativeResize="0"/>
          <p:nvPr/>
        </p:nvPicPr>
        <p:blipFill rotWithShape="1">
          <a:blip r:embed="rId3">
            <a:alphaModFix/>
          </a:blip>
          <a:srcRect b="49738"/>
          <a:stretch/>
        </p:blipFill>
        <p:spPr>
          <a:xfrm>
            <a:off x="2754625" y="3892419"/>
            <a:ext cx="3634648" cy="1251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32"/>
          <p:cNvPicPr preferRelativeResize="0"/>
          <p:nvPr/>
        </p:nvPicPr>
        <p:blipFill rotWithShape="1">
          <a:blip r:embed="rId3">
            <a:alphaModFix/>
          </a:blip>
          <a:srcRect l="874" t="22373" r="12583" b="4607"/>
          <a:stretch/>
        </p:blipFill>
        <p:spPr>
          <a:xfrm>
            <a:off x="0" y="0"/>
            <a:ext cx="9144003" cy="5142245"/>
          </a:xfrm>
          <a:prstGeom prst="rect">
            <a:avLst/>
          </a:prstGeom>
          <a:noFill/>
          <a:ln>
            <a:noFill/>
          </a:ln>
        </p:spPr>
      </p:pic>
      <p:pic>
        <p:nvPicPr>
          <p:cNvPr id="150" name="Google Shape;150;p32"/>
          <p:cNvPicPr preferRelativeResize="0"/>
          <p:nvPr/>
        </p:nvPicPr>
        <p:blipFill>
          <a:blip r:embed="rId4">
            <a:alphaModFix/>
          </a:blip>
          <a:stretch>
            <a:fillRect/>
          </a:stretch>
        </p:blipFill>
        <p:spPr>
          <a:xfrm>
            <a:off x="412975" y="1156150"/>
            <a:ext cx="4490600" cy="563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425E"/>
        </a:solidFill>
        <a:effectLst/>
      </p:bgPr>
    </p:bg>
    <p:spTree>
      <p:nvGrpSpPr>
        <p:cNvPr id="1" name="Shape 154"/>
        <p:cNvGrpSpPr/>
        <p:nvPr/>
      </p:nvGrpSpPr>
      <p:grpSpPr>
        <a:xfrm>
          <a:off x="0" y="0"/>
          <a:ext cx="0" cy="0"/>
          <a:chOff x="0" y="0"/>
          <a:chExt cx="0" cy="0"/>
        </a:xfrm>
      </p:grpSpPr>
      <p:sp>
        <p:nvSpPr>
          <p:cNvPr id="155" name="Google Shape;155;p33"/>
          <p:cNvSpPr/>
          <p:nvPr/>
        </p:nvSpPr>
        <p:spPr>
          <a:xfrm>
            <a:off x="498350" y="2011425"/>
            <a:ext cx="3966600" cy="1308000"/>
          </a:xfrm>
          <a:prstGeom prst="roundRect">
            <a:avLst>
              <a:gd name="adj" fmla="val 7064"/>
            </a:avLst>
          </a:prstGeom>
          <a:solidFill>
            <a:srgbClr val="7D7F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46425E"/>
                </a:solidFill>
                <a:latin typeface="Montserrat ExtraBold"/>
                <a:ea typeface="Montserrat ExtraBold"/>
                <a:cs typeface="Montserrat ExtraBold"/>
                <a:sym typeface="Montserrat ExtraBold"/>
              </a:rPr>
              <a:t>You live in your own </a:t>
            </a:r>
            <a:br>
              <a:rPr lang="en" sz="1300">
                <a:solidFill>
                  <a:srgbClr val="46425E"/>
                </a:solidFill>
                <a:latin typeface="Montserrat ExtraBold"/>
                <a:ea typeface="Montserrat ExtraBold"/>
                <a:cs typeface="Montserrat ExtraBold"/>
                <a:sym typeface="Montserrat ExtraBold"/>
              </a:rPr>
            </a:br>
            <a:r>
              <a:rPr lang="en" sz="1300">
                <a:solidFill>
                  <a:srgbClr val="46425E"/>
                </a:solidFill>
                <a:latin typeface="Montserrat ExtraBold"/>
                <a:ea typeface="Montserrat ExtraBold"/>
                <a:cs typeface="Montserrat ExtraBold"/>
                <a:sym typeface="Montserrat ExtraBold"/>
              </a:rPr>
              <a:t>home but your adult daughter </a:t>
            </a:r>
            <a:br>
              <a:rPr lang="en" sz="1300">
                <a:solidFill>
                  <a:srgbClr val="46425E"/>
                </a:solidFill>
                <a:latin typeface="Montserrat ExtraBold"/>
                <a:ea typeface="Montserrat ExtraBold"/>
                <a:cs typeface="Montserrat ExtraBold"/>
                <a:sym typeface="Montserrat ExtraBold"/>
              </a:rPr>
            </a:br>
            <a:r>
              <a:rPr lang="en" sz="1300">
                <a:solidFill>
                  <a:srgbClr val="46425E"/>
                </a:solidFill>
                <a:latin typeface="Montserrat ExtraBold"/>
                <a:ea typeface="Montserrat ExtraBold"/>
                <a:cs typeface="Montserrat ExtraBold"/>
                <a:sym typeface="Montserrat ExtraBold"/>
              </a:rPr>
              <a:t>wants you to have your bank </a:t>
            </a:r>
            <a:br>
              <a:rPr lang="en" sz="1300">
                <a:solidFill>
                  <a:srgbClr val="46425E"/>
                </a:solidFill>
                <a:latin typeface="Montserrat ExtraBold"/>
                <a:ea typeface="Montserrat ExtraBold"/>
                <a:cs typeface="Montserrat ExtraBold"/>
                <a:sym typeface="Montserrat ExtraBold"/>
              </a:rPr>
            </a:br>
            <a:r>
              <a:rPr lang="en" sz="1300">
                <a:solidFill>
                  <a:srgbClr val="46425E"/>
                </a:solidFill>
                <a:latin typeface="Montserrat ExtraBold"/>
                <a:ea typeface="Montserrat ExtraBold"/>
                <a:cs typeface="Montserrat ExtraBold"/>
                <a:sym typeface="Montserrat ExtraBold"/>
              </a:rPr>
              <a:t>statements sent to her</a:t>
            </a:r>
            <a:endParaRPr sz="1300">
              <a:solidFill>
                <a:srgbClr val="46425E"/>
              </a:solidFill>
            </a:endParaRPr>
          </a:p>
        </p:txBody>
      </p:sp>
      <p:sp>
        <p:nvSpPr>
          <p:cNvPr id="156" name="Google Shape;156;p33"/>
          <p:cNvSpPr/>
          <p:nvPr/>
        </p:nvSpPr>
        <p:spPr>
          <a:xfrm>
            <a:off x="498350" y="3531210"/>
            <a:ext cx="3966600" cy="1308000"/>
          </a:xfrm>
          <a:prstGeom prst="roundRect">
            <a:avLst>
              <a:gd name="adj" fmla="val 7064"/>
            </a:avLst>
          </a:prstGeom>
          <a:solidFill>
            <a:srgbClr val="7D7F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2"/>
                </a:solidFill>
                <a:latin typeface="Montserrat ExtraBold"/>
                <a:ea typeface="Montserrat ExtraBold"/>
                <a:cs typeface="Montserrat ExtraBold"/>
                <a:sym typeface="Montserrat ExtraBold"/>
              </a:rPr>
              <a:t>Your nephew is pressuring you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to sign documents that give him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power of attorney but you are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feeling unsure about the choice</a:t>
            </a:r>
            <a:endParaRPr sz="1300">
              <a:solidFill>
                <a:schemeClr val="lt2"/>
              </a:solidFill>
              <a:latin typeface="Montserrat ExtraBold"/>
              <a:ea typeface="Montserrat ExtraBold"/>
              <a:cs typeface="Montserrat ExtraBold"/>
              <a:sym typeface="Montserrat ExtraBold"/>
            </a:endParaRPr>
          </a:p>
        </p:txBody>
      </p:sp>
      <p:sp>
        <p:nvSpPr>
          <p:cNvPr id="157" name="Google Shape;157;p33"/>
          <p:cNvSpPr/>
          <p:nvPr/>
        </p:nvSpPr>
        <p:spPr>
          <a:xfrm>
            <a:off x="4679053" y="2011425"/>
            <a:ext cx="3966600" cy="1308000"/>
          </a:xfrm>
          <a:prstGeom prst="roundRect">
            <a:avLst>
              <a:gd name="adj" fmla="val 7064"/>
            </a:avLst>
          </a:prstGeom>
          <a:solidFill>
            <a:srgbClr val="7D7F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2"/>
                </a:solidFill>
                <a:latin typeface="Montserrat ExtraBold"/>
                <a:ea typeface="Montserrat ExtraBold"/>
                <a:cs typeface="Montserrat ExtraBold"/>
                <a:sym typeface="Montserrat ExtraBold"/>
              </a:rPr>
              <a:t>A neighbour, also a contractor,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wants to do some work on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your house but won’t give you </a:t>
            </a:r>
            <a:br>
              <a:rPr lang="en" sz="1300">
                <a:solidFill>
                  <a:schemeClr val="lt2"/>
                </a:solidFill>
                <a:latin typeface="Montserrat ExtraBold"/>
                <a:ea typeface="Montserrat ExtraBold"/>
                <a:cs typeface="Montserrat ExtraBold"/>
                <a:sym typeface="Montserrat ExtraBold"/>
              </a:rPr>
            </a:br>
            <a:r>
              <a:rPr lang="en" sz="1300">
                <a:solidFill>
                  <a:schemeClr val="lt2"/>
                </a:solidFill>
                <a:latin typeface="Montserrat ExtraBold"/>
                <a:ea typeface="Montserrat ExtraBold"/>
                <a:cs typeface="Montserrat ExtraBold"/>
                <a:sym typeface="Montserrat ExtraBold"/>
              </a:rPr>
              <a:t>an exact quote for the work</a:t>
            </a:r>
            <a:endParaRPr sz="1300">
              <a:solidFill>
                <a:schemeClr val="lt2"/>
              </a:solidFill>
              <a:latin typeface="Montserrat ExtraBold"/>
              <a:ea typeface="Montserrat ExtraBold"/>
              <a:cs typeface="Montserrat ExtraBold"/>
              <a:sym typeface="Montserrat ExtraBold"/>
            </a:endParaRPr>
          </a:p>
        </p:txBody>
      </p:sp>
      <p:sp>
        <p:nvSpPr>
          <p:cNvPr id="158" name="Google Shape;158;p33"/>
          <p:cNvSpPr/>
          <p:nvPr/>
        </p:nvSpPr>
        <p:spPr>
          <a:xfrm>
            <a:off x="4679053" y="3531210"/>
            <a:ext cx="3966600" cy="1308000"/>
          </a:xfrm>
          <a:prstGeom prst="roundRect">
            <a:avLst>
              <a:gd name="adj" fmla="val 7064"/>
            </a:avLst>
          </a:prstGeom>
          <a:solidFill>
            <a:srgbClr val="7D7F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46425E"/>
                </a:solidFill>
                <a:latin typeface="Montserrat ExtraBold"/>
                <a:ea typeface="Montserrat ExtraBold"/>
                <a:cs typeface="Montserrat ExtraBold"/>
                <a:sym typeface="Montserrat ExtraBold"/>
              </a:rPr>
              <a:t>All of the above</a:t>
            </a:r>
            <a:endParaRPr sz="1300">
              <a:solidFill>
                <a:srgbClr val="46425E"/>
              </a:solidFill>
              <a:latin typeface="Montserrat ExtraBold"/>
              <a:ea typeface="Montserrat ExtraBold"/>
              <a:cs typeface="Montserrat ExtraBold"/>
              <a:sym typeface="Montserrat ExtraBold"/>
            </a:endParaRPr>
          </a:p>
        </p:txBody>
      </p:sp>
      <p:sp>
        <p:nvSpPr>
          <p:cNvPr id="159" name="Google Shape;159;p33"/>
          <p:cNvSpPr txBox="1"/>
          <p:nvPr/>
        </p:nvSpPr>
        <p:spPr>
          <a:xfrm>
            <a:off x="1698000" y="389875"/>
            <a:ext cx="5748000" cy="12456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500"/>
              </a:spcAft>
              <a:buNone/>
            </a:pPr>
            <a:r>
              <a:rPr lang="en" sz="4000">
                <a:solidFill>
                  <a:schemeClr val="lt2"/>
                </a:solidFill>
                <a:latin typeface="Montserrat ExtraBold"/>
                <a:ea typeface="Montserrat ExtraBold"/>
                <a:cs typeface="Montserrat ExtraBold"/>
                <a:sym typeface="Montserrat ExtraBold"/>
              </a:rPr>
              <a:t>Which is a red flag of financial abuse?</a:t>
            </a:r>
            <a:endParaRPr sz="4000">
              <a:solidFill>
                <a:schemeClr val="lt2"/>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0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1000"/>
                                        <p:tgtEl>
                                          <p:spTgt spid="1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fade">
                                      <p:cBhvr>
                                        <p:cTn id="22"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D9B754AE4F8F48A956DC72D7415793" ma:contentTypeVersion="15" ma:contentTypeDescription="Create a new document." ma:contentTypeScope="" ma:versionID="9220808ddc8fc03e0a38061f6ff3af99">
  <xsd:schema xmlns:xsd="http://www.w3.org/2001/XMLSchema" xmlns:xs="http://www.w3.org/2001/XMLSchema" xmlns:p="http://schemas.microsoft.com/office/2006/metadata/properties" xmlns:ns2="e2675be0-83b4-4dd4-a8f7-cc0adb40b798" xmlns:ns3="ea32c5ef-35d6-4cda-8956-8218b3c9b6af" targetNamespace="http://schemas.microsoft.com/office/2006/metadata/properties" ma:root="true" ma:fieldsID="8d7f9caff5f59ecf145e71bc3cefb1e2" ns2:_="" ns3:_="">
    <xsd:import namespace="e2675be0-83b4-4dd4-a8f7-cc0adb40b798"/>
    <xsd:import namespace="ea32c5ef-35d6-4cda-8956-8218b3c9b6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75be0-83b4-4dd4-a8f7-cc0adb40b7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1499356-ee6f-45dc-bb35-cbc75212f8e8}" ma:internalName="TaxCatchAll" ma:showField="CatchAllData" ma:web="e2675be0-83b4-4dd4-a8f7-cc0adb40b79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2c5ef-35d6-4cda-8956-8218b3c9b6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10d03c-04d1-4b00-bd45-b6f5de7ec87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32c5ef-35d6-4cda-8956-8218b3c9b6af">
      <Terms xmlns="http://schemas.microsoft.com/office/infopath/2007/PartnerControls"/>
    </lcf76f155ced4ddcb4097134ff3c332f>
    <TaxCatchAll xmlns="e2675be0-83b4-4dd4-a8f7-cc0adb40b798" xsi:nil="true"/>
  </documentManagement>
</p:properties>
</file>

<file path=customXml/itemProps1.xml><?xml version="1.0" encoding="utf-8"?>
<ds:datastoreItem xmlns:ds="http://schemas.openxmlformats.org/officeDocument/2006/customXml" ds:itemID="{D91765B0-1D45-451E-A597-866CC8ACBD0F}"/>
</file>

<file path=customXml/itemProps2.xml><?xml version="1.0" encoding="utf-8"?>
<ds:datastoreItem xmlns:ds="http://schemas.openxmlformats.org/officeDocument/2006/customXml" ds:itemID="{22C18D74-0E3E-4C75-80A5-3177E1A85729}"/>
</file>

<file path=customXml/itemProps3.xml><?xml version="1.0" encoding="utf-8"?>
<ds:datastoreItem xmlns:ds="http://schemas.openxmlformats.org/officeDocument/2006/customXml" ds:itemID="{986FC7D4-4C10-49DE-B76F-E9DBB955C877}"/>
</file>

<file path=docProps/app.xml><?xml version="1.0" encoding="utf-8"?>
<Properties xmlns="http://schemas.openxmlformats.org/officeDocument/2006/extended-properties" xmlns:vt="http://schemas.openxmlformats.org/officeDocument/2006/docPropsVTypes">
  <TotalTime>0</TotalTime>
  <Words>5234</Words>
  <Application>Microsoft Office PowerPoint</Application>
  <PresentationFormat>On-screen Show (16:9)</PresentationFormat>
  <Paragraphs>384</Paragraphs>
  <Slides>45</Slides>
  <Notes>45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Montserrat ExtraBold</vt:lpstr>
      <vt:lpstr>Arial</vt:lpstr>
      <vt:lpstr>Montserrat</vt:lpstr>
      <vt:lpstr>Calibri</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Hiyabu, Selam</dc:creator>
  <cp:lastModifiedBy>Hiyabu, Selam</cp:lastModifiedBy>
  <cp:revision>1</cp:revision>
  <dcterms:modified xsi:type="dcterms:W3CDTF">2024-03-19T13:55:09Z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MediaServiceImageTags">
    <vt:lpwstr/>
  </property>
  <property fmtid="{D5CDD505-2E9C-101B-9397-08002B2CF9AE}" pid="4" name="ContentTypeId">
    <vt:lpwstr>0x01010058D9B754AE4F8F48A956DC72D7415793</vt:lpwstr>
  </property>
</Properties>
</file>