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 id="2147483671" r:id="rId5"/>
  </p:sldMasterIdLst>
  <p:notesMasterIdLst>
    <p:notesMasterId r:id="rId4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Montserrat" panose="00000500000000000000" pitchFamily="2" charset="0"/>
      <p:regular r:id="rId52"/>
      <p:bold r:id="rId53"/>
      <p:italic r:id="rId54"/>
      <p:boldItalic r:id="rId55"/>
    </p:embeddedFont>
    <p:embeddedFont>
      <p:font typeface="Montserrat ExtraBold" panose="00000900000000000000" pitchFamily="2" charset="0"/>
      <p:bold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B5343-8213-4B2C-9158-CB684C16274C}" v="3" dt="2024-01-19T00:01:48.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132" y="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7.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ra-arc.gc.ca/scrty/frdprvntn/menu-eng.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onsumer.equifax.ca/canada/home/en_ca_b/"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transunion.ca/ca"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canada.ca/fcac"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9b1ef63ec_0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9b1ef63ec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Welcome the participants</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Introduce yourself, the CBA and the workshop.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Canadian Bankers Association (CBA) has developed Your Money Seniors a part of their ongoing commitment to support the financial literacy needs of seniors across Canada.</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CBA is an association that supports the banking industry in Canada, and also provides information to help consumers manage their financial affairs. Additional assistance and support was provided by the Financial Consumer Agency of Canada, (FCAC). The FCAC is a federal government agency with a strong consumer education mandate and provides consumers with accurate and objective information about financial products and services and has a commitment to improving financial literacy among seniors.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Ensure that all participants can see the slides and hear you well.  </a:t>
            </a: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Tell the group that the session will last about one hour.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c725374c5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c725374c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Financial fraud is any kind of crime that targets your money through your bank account, credit cards or investment accounts.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Think of it as the modern-day equivalent of a pickpocket - except in this case, scammers are looking for your personal information - your account numbers, PIN numbers, and personal identifiers like your SIN or passport numbers.</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That kind of information can give them access to so much more than what is in your wallet: it can be used to take money from your accounts or charge up your credit cards with purchases or cash advances.</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Scammers will try to contact you in any number of ways including email, on the phone and through voice mail.</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c725374c5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9c725374c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Victims of financial fraud are all ages - note that 35% of Canadians have been the victim of financial fraud, and this is a growing number.</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The thing is, though, seniors are more at risk. Why?</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Because most are on fixed incomes - which means financial losses have a bigger impact. Plus, because they have accumulated savings over years, many seniors have more money on hand for scammers to target.</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And seniors can also sometimes be lonely, isolated, and less experienced with technology - and factors can mean they are more likely to be trusting or less likely to ask someone close to them for a second opinion.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9c725374c5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9c725374c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Now that we know what financial fraud is, let’s look at the top forms it takes.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As I mentioned earlier, identity theft is the main gateway to many forms of financial fraud - someone who steals your information can access your bank accounts, government benefits and just about any area of your life.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All this can be done with small pieces of information - like your birth date and your name.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It cost Canadians millions in 2018 – an estimated $21.2 million.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c725374c5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c725374c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While identity theft is a starting point for other kinds of fraud, probably the biggest area of theft happens when someone gets control of your credit or debit card numbers.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Credit card fraud losses were $862 million in 2018 (Source: Canadian Bankers Association).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9c725374c5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9c725374c5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Phishing is when scammers send emails and create websites that look like they’re from a legitimate company you might deal with, for example your bank or cable company.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c725374c5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c725374c5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Vishing is a form of phishing called "voice phishing" where criminals are using the phone as well to trick consumers into revealing personal information.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Both are methods to try and steal information.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goal of phishing is to get you to provide account numbers, passwords and other pieces of confidential information on a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fake website, via an email, or over the phone.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For example, an email will look like an urgent request to update or validate your information - you’ll click on a link that takes you to a phony website where you’ll be asked to input information about you and your account.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Or, you might get a call asking you to phone a number in response to a security alert, computer virus, or some other so-called urgent reason to get you to respond. They’ll try to get your personal information that way.</a:t>
            </a:r>
            <a:endParaRPr sz="12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200" b="1">
              <a:solidFill>
                <a:schemeClr val="dk1"/>
              </a:solidFill>
            </a:endParaRPr>
          </a:p>
          <a:p>
            <a:pPr marL="0" lvl="0" indent="0" algn="l" rtl="0">
              <a:lnSpc>
                <a:spcPct val="115000"/>
              </a:lnSpc>
              <a:spcBef>
                <a:spcPts val="400"/>
              </a:spcBef>
              <a:spcAft>
                <a:spcPts val="0"/>
              </a:spcAft>
              <a:buNone/>
            </a:pPr>
            <a:r>
              <a:rPr lang="en" sz="1200" b="1">
                <a:solidFill>
                  <a:schemeClr val="dk1"/>
                </a:solidFill>
              </a:rPr>
              <a:t>Discuss </a:t>
            </a:r>
            <a:r>
              <a:rPr lang="en" sz="1200">
                <a:solidFill>
                  <a:schemeClr val="dk1"/>
                </a:solidFill>
              </a:rPr>
              <a:t>- ask participants if they have ever had a suspicious email that says it’s from a legit provider but doesn’t look quite right. What kind of information were you asked for?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01c883fc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01c883f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romance scam is one type of financial fraud that preys on people’s emotions - a scammer will target an individual through a social networking or online dating site and will build a romantic relationship over time - sometimes many months.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Once the scammer has a victim’s trust, he or she will begin to ask for money. Sometimes the scammer claims to live in a far away country and needs money to travel to meet the intended victim in person -- or he or she will ask for money for a medical or family emergency. Large sums of money are often involved.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c725374c5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9c725374c5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 have grandchildren, then I’m sure you love talking to them.</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But there’s one call that you shouldn’t take - the grandparent scam involves a criminal calling you by phone and claiming to be your grandchild. He or she will then ask money to help them out in an emergency - a car accident or problem in a foreign country. They’ll ask you to send money through a transfer service - urgently and with little time to think twice.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 they’ll tell you not to tell their parents.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01c883fc1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01c883fc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chemeClr val="dk1"/>
                </a:solidFill>
              </a:rPr>
              <a:t>How the scam works</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receive a phone message or email from a criminal who is posing as a bank or government agency. The message says you have an overdue balance or outstanding debt and demands payment in gift cards.</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Very often these emails or voice messages use threatening and aggressive language to frighten and bully you into paying the phony debt.</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Sometimes the criminal might pose as a bank investigator and will ask you to purchase gift cards as part of an investigation of fraudulent activity on your bank account.</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Remember, banks and government agencies will never request gift cards or prepaid cards in payment of a debt or bill.</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Fraudulent e-mails and voicemail messages sent by criminals may look and sound like they come from banks or retailers, but they are scams and should be reported to the company being spoofed and deleted. To report a fraudulent email, be sure to send the email as an attachment.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a01c883fc1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a01c883fc1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In this phone scam, fraudsters impersonate a bank investigator to try and trick consumers into providing their own money to “aid” a criminal investigation.</a:t>
            </a:r>
            <a:endParaRPr sz="1200">
              <a:solidFill>
                <a:schemeClr val="dk1"/>
              </a:solidFill>
            </a:endParaRPr>
          </a:p>
          <a:p>
            <a:pPr marL="0" lvl="0" indent="0" algn="l" rtl="0">
              <a:lnSpc>
                <a:spcPct val="115000"/>
              </a:lnSpc>
              <a:spcBef>
                <a:spcPts val="0"/>
              </a:spcBef>
              <a:spcAft>
                <a:spcPts val="0"/>
              </a:spcAft>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How the scam works</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There are many variations to this scam but, in general, this is how it plays out: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An individual receives a phone call from someone who knows their name.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The caller claims to be a bank investigator (bank manager, police investigator, etc.) and explains that the bank is investigating a series of fraud cases that have been committed by staff at the individual’s branch.</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The caller then asks the individual to withdraw a large sum of money from their account that will be inspected and used as evidence as part of the investigation.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The caller explains that, because the suspected criminal works at the branch in question, the individual should not tell the branch staff why they are withdrawing the money.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After the money is withdrawn, the victim is advised to meet the “investigator” at a pre-determined nearby destination, where the money is handed over for investigation.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Once the money changes hands, the victim is instructed to return home and await a phone call confirming that the money has been re-deposited into the original account.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Unfortunately, no call comes, the money is not returned and the “inspector” is never heard from again.</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Luckily there are a few simple steps you can take to ensure you don’t fall prey to this type of fraud.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1. Remember that neither your bank nor a police investigator will ever request that you assist in an undercover investigation or ask you to withdraw money from your account. If you receive such a suspicious call, hang up and call police.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2. Never give out personal bank information over the phone unless you have called your bank and they ask you questions to verify your identity.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3. If you do need to withdraw a large sum of money for a legitimate purpose, request a bank draft or a money order as this ensures only the intended recipient is able to access the money. Criminals will not accept these forms of payment because it creates a paper trail that can be used by real investigators to track the fraudsters.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4. Check your bank statement frequently and report any irregularities to your bank as soon as you notice them.</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9b1ef63ec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9b1ef63ec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 we’ll look into the Fraud Prevention module, one of three sets of the Your Money Seniors program.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a01c883fc1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a01c883fc1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“CRA scam” - when scammers try to dupe you into believing they are representatives of the Canada Revenue Agency (CRA) - has many forms, including phone, email and text message.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calls, emails and texts can look and sound authentic – and threatening. There are very often red flags that the communication is a scam: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1. Does the call or voicemail make threats about debt that you owe the CRA?</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2. Does the email, call or text convey a sense of urgency or a warning that they’ll contact police if you don’t reply?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3. Does the email or text ask you to click on a link and verify your identity by entering personal information so you can receive a refund or benefit payment?</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The CRA has </a:t>
            </a:r>
            <a:r>
              <a:rPr lang="en" sz="1200" u="sng">
                <a:solidFill>
                  <a:schemeClr val="hlink"/>
                </a:solidFill>
                <a:hlinkClick r:id="rId3"/>
              </a:rPr>
              <a:t>information on its website</a:t>
            </a:r>
            <a:r>
              <a:rPr lang="en" sz="1200">
                <a:solidFill>
                  <a:schemeClr val="dk1"/>
                </a:solidFill>
              </a:rPr>
              <a:t> about how to verify if it is the CRA that is legitimately trying to contact you.</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533c6aec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a533c6aec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There are many different types of real estate fraud, but the two that consumers should be aware of are mortgage fraud and title fraud.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None/>
            </a:pPr>
            <a:r>
              <a:rPr lang="en" sz="1200" b="1">
                <a:solidFill>
                  <a:schemeClr val="dk1"/>
                </a:solidFill>
              </a:rPr>
              <a:t>Mortgage fraud</a:t>
            </a:r>
            <a:r>
              <a:rPr lang="en" sz="1200">
                <a:solidFill>
                  <a:schemeClr val="dk1"/>
                </a:solidFill>
              </a:rPr>
              <a:t> occurs when an individual intentionally provides inaccurate, fraudulent or incomplete information to a lender in order to secure a mortgage that they might not otherwise be granted. This could include anything from an individual claiming to have a higher income than they actually have to providing falsified proof of identification or a falsified appraisal of the property.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a01c883fc1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a01c883fc1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Title fraud </a:t>
            </a:r>
            <a:r>
              <a:rPr lang="en" sz="1200">
                <a:solidFill>
                  <a:schemeClr val="dk1"/>
                </a:solidFill>
              </a:rPr>
              <a:t>occurs when a fraudster assumes the identity of an individual homeowner and then uses that false identity to pose as the homeowner. They could then assume the title on the home, sell the property or obtain a mortgage on that property or other properties in the homeowner’s name.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Protect your personal information from identity thieves: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Do not give out personal information on the phone, through email or text unless you have initiated the contact or know with whom you're dealing.</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Pay attention to your billing cycles. Follow up with creditors if your bills don't arrive on time.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Guard your mail. Deposit outgoing mail in post office collection boxes or at your local post office. Promptly remove mail from your mailbox after delivery. Ensure mail is forwarded or re-routed if you move or change your mailing address.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Minimize the identification information and number of cards you carry.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Keep items with personal information in a safe place. An identity thief will pick through your garbage or recycling bins. Be sure to tear or shred receipts, copies of credit applications, insurance forms, physician statements and credit offers you get in the mail.</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Don't carry your Social Insurance Number (SIN) card; leave it in a secure place. And only give out your SIN when absolutely necessary. Ask to use other types of identification when possible.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Check your credit report regularly to ensure there are no discrepancies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Reviewing your credit report can help you find out if someone has opened unauthorized financial accounts in your name. There are two credit reporting agencies in Canada: </a:t>
            </a:r>
            <a:r>
              <a:rPr lang="en" sz="1200" u="sng">
                <a:solidFill>
                  <a:srgbClr val="0097A7"/>
                </a:solidFill>
                <a:hlinkClick r:id="rId3">
                  <a:extLst>
                    <a:ext uri="{A12FA001-AC4F-418D-AE19-62706E023703}">
                      <ahyp:hlinkClr xmlns:ahyp="http://schemas.microsoft.com/office/drawing/2018/hyperlinkcolor" val="tx"/>
                    </a:ext>
                  </a:extLst>
                </a:hlinkClick>
              </a:rPr>
              <a:t>Equifax Canada</a:t>
            </a:r>
            <a:r>
              <a:rPr lang="en" sz="1200">
                <a:solidFill>
                  <a:schemeClr val="dk1"/>
                </a:solidFill>
              </a:rPr>
              <a:t> and </a:t>
            </a:r>
            <a:r>
              <a:rPr lang="en" sz="1200" u="sng">
                <a:solidFill>
                  <a:srgbClr val="0097A7"/>
                </a:solidFill>
                <a:hlinkClick r:id="rId4">
                  <a:extLst>
                    <a:ext uri="{A12FA001-AC4F-418D-AE19-62706E023703}">
                      <ahyp:hlinkClr xmlns:ahyp="http://schemas.microsoft.com/office/drawing/2018/hyperlinkcolor" val="tx"/>
                    </a:ext>
                  </a:extLst>
                </a:hlinkClick>
              </a:rPr>
              <a:t>TransUnion Canada</a:t>
            </a:r>
            <a:r>
              <a:rPr lang="en" sz="1200">
                <a:solidFill>
                  <a:schemeClr val="dk1"/>
                </a:solidFill>
              </a:rPr>
              <a:t>. You can request free copies of your credit report from credit reporting agencies by mail. Online versions of reports are also available for a fee.</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You can also conduct a property search at your province land registry office to ensure that the title to your home is in your name.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9c725374c5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9c725374c5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So far, we’ve learned what financial fraud is, why seniors are at risk and what the main kinds of fraud are - any questions so far?</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Now I’m going to walk you through a few cases of financial fraud - how it works and what it looks like in action.</a:t>
            </a:r>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89b1ef63ec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89b1ef63ec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a01c883fc1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a01c883fc1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9c725374c5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9c725374c5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a170d456a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a170d456a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c725374c5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9c725374c5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a170d456a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a170d456a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9b1ef63ec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9b1ef63ec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look at today’s goals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a01c883fc1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a01c883fc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Discussion:</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We’ve looked at three very different scams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What do the cases have in common?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How could the subjects have done things differently?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What were the warning signs and were they picked up 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Have any of these types of scams happened to anyone you know or to you?</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More importantly, it is essential for you all to know that you are not at fault for falling victim of these scams. These individuals took advantage of you and your personal information for their own benefit.</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9c725374c5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9c725374c5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We’ve seen the forms that financial fraud can take - and what it can do to people. But the important thing today is that we learn to recognize the signs and to avoid being victims of these criminals.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 to do that, here are five simple questions to keep in mind when you’re not sure whether or not something is legitimate.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Is someone asking for personal or financial information over the phone, email or via text?</a:t>
            </a:r>
            <a:r>
              <a:rPr lang="en" sz="1200">
                <a:solidFill>
                  <a:schemeClr val="dk1"/>
                </a:solidFill>
              </a:rPr>
              <a:t>  - Your bank would never call you on the phone or contact you via email to ask you for personal information or details about your bank accounts, passwords, credit cards etc.  They already have that information.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Has someone requested your PIN number or password?</a:t>
            </a:r>
            <a:r>
              <a:rPr lang="en" sz="1200">
                <a:solidFill>
                  <a:schemeClr val="dk1"/>
                </a:solidFill>
              </a:rPr>
              <a:t> - Again, a bank or service provider will never contact you and ask you for your passwords or hints about your passwords… (i.e. you mother’s maiden name)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9c725374c5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9c725374c5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Do you have cheques or a new credit card that didn’t arrive in your mailbox?</a:t>
            </a:r>
            <a:r>
              <a:rPr lang="en" sz="1200">
                <a:solidFill>
                  <a:schemeClr val="dk1"/>
                </a:solidFill>
              </a:rPr>
              <a:t> - This is a sign that someone may have taken your mail and could have access to what’s in there.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Is someone asking you for full payment for goods or services up front? -</a:t>
            </a:r>
            <a:r>
              <a:rPr lang="en" sz="1200">
                <a:solidFill>
                  <a:schemeClr val="dk1"/>
                </a:solidFill>
              </a:rPr>
              <a:t> Never wire someone money you don’t know for a service or item you haven’t yet received.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Are you being pressured to act now?</a:t>
            </a:r>
            <a:r>
              <a:rPr lang="en" sz="1200">
                <a:solidFill>
                  <a:schemeClr val="dk1"/>
                </a:solidFill>
              </a:rPr>
              <a:t> If someone is pressuring you to act right away, it’s a sign that this might not be legitimate. Take your time and do not send money or provide information until you’re sure someone is not trying to scam you.</a:t>
            </a:r>
            <a:endParaRPr sz="1200">
              <a:solidFill>
                <a:schemeClr val="dk1"/>
              </a:solidFill>
            </a:endParaRPr>
          </a:p>
          <a:p>
            <a:pPr marL="0" lvl="0" indent="0" algn="l" rtl="0">
              <a:lnSpc>
                <a:spcPct val="115000"/>
              </a:lnSpc>
              <a:spcBef>
                <a:spcPts val="0"/>
              </a:spcBef>
              <a:spcAft>
                <a:spcPts val="0"/>
              </a:spcAft>
              <a:buNone/>
            </a:pPr>
            <a:endParaRPr sz="1200" b="1">
              <a:solidFill>
                <a:schemeClr val="dk1"/>
              </a:solidFill>
            </a:endParaRPr>
          </a:p>
          <a:p>
            <a:pPr marL="0" lvl="0" indent="0" algn="l" rtl="0">
              <a:lnSpc>
                <a:spcPct val="115000"/>
              </a:lnSpc>
              <a:spcBef>
                <a:spcPts val="0"/>
              </a:spcBef>
              <a:spcAft>
                <a:spcPts val="0"/>
              </a:spcAft>
              <a:buNone/>
            </a:pPr>
            <a:r>
              <a:rPr lang="en" sz="1200" b="1">
                <a:solidFill>
                  <a:schemeClr val="dk1"/>
                </a:solidFill>
              </a:rPr>
              <a:t>Anything else you can think of that’s a sign?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c725374c5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c725374c5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Let’s talk about ways to avoid frauds and scams - sure we know what some red flags are but what are some steps we can take to be proactive?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What kind of steps do you take? What kinds of steps do you think you should take based on some of the red flags we’ve heard about (i.e., how many of you shred your financial statements before putting them in the blue bin? How many of you hide your PIN number when you’re using your debit or credit cards?)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Here are the top things you can do every day to make sure you don’t become a victim: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1.</a:t>
            </a:r>
            <a:r>
              <a:rPr lang="en" sz="1200" b="1">
                <a:solidFill>
                  <a:schemeClr val="dk1"/>
                </a:solidFill>
              </a:rPr>
              <a:t>Protect your personal and financial information</a:t>
            </a:r>
            <a:r>
              <a:rPr lang="en" sz="1200">
                <a:solidFill>
                  <a:schemeClr val="dk1"/>
                </a:solidFill>
              </a:rPr>
              <a:t> - don’t ever respond to requests for this kind of information unless you have initiated the contact or know the organization you’re dealing with is legitimate.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2.</a:t>
            </a:r>
            <a:r>
              <a:rPr lang="en" sz="1200" b="1">
                <a:solidFill>
                  <a:schemeClr val="dk1"/>
                </a:solidFill>
              </a:rPr>
              <a:t>Destroy all your financial documents before putting them in recycling</a:t>
            </a:r>
            <a:r>
              <a:rPr lang="en" sz="1200">
                <a:solidFill>
                  <a:schemeClr val="dk1"/>
                </a:solidFill>
              </a:rPr>
              <a:t> - shred, tear or burn credit card and bank statements and any other documents with sensitive information on them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3.</a:t>
            </a:r>
            <a:r>
              <a:rPr lang="en" sz="1200" b="1">
                <a:solidFill>
                  <a:schemeClr val="dk1"/>
                </a:solidFill>
              </a:rPr>
              <a:t>Never give our personal information over the phone</a:t>
            </a:r>
            <a:r>
              <a:rPr lang="en" sz="1200">
                <a:solidFill>
                  <a:schemeClr val="dk1"/>
                </a:solidFill>
              </a:rPr>
              <a:t> -- unless you initiated the call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9c725374c5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9c725374c5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4.</a:t>
            </a:r>
            <a:r>
              <a:rPr lang="en" sz="1200" b="1">
                <a:solidFill>
                  <a:schemeClr val="dk1"/>
                </a:solidFill>
              </a:rPr>
              <a:t>Report lost or stolen credit/debit cards, drivers license, social insurance card, passport, etc. immediately</a:t>
            </a:r>
            <a:r>
              <a:rPr lang="en" sz="1200">
                <a:solidFill>
                  <a:schemeClr val="dk1"/>
                </a:solidFill>
              </a:rPr>
              <a:t> – If you credit or debit cards are lost or stolen, your bank will block or cancel your card so no one else can use it. [I don’t know how it works with government identification]</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5.</a:t>
            </a:r>
            <a:r>
              <a:rPr lang="en" sz="1200" b="1">
                <a:solidFill>
                  <a:schemeClr val="dk1"/>
                </a:solidFill>
              </a:rPr>
              <a:t>Consult with a trusted and knowledgeable financial advisor</a:t>
            </a:r>
            <a:r>
              <a:rPr lang="en" sz="1200">
                <a:solidFill>
                  <a:schemeClr val="dk1"/>
                </a:solidFill>
              </a:rPr>
              <a:t> - Do you have someone in your life you can call to talk to when you’re not sure what to do in a specific financial situation? It’s a good idea to have someone you can trust on your side - whether it’s an advisor, an accountant, or someone at your bank.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6.</a:t>
            </a:r>
            <a:r>
              <a:rPr lang="en" sz="1200" b="1">
                <a:solidFill>
                  <a:schemeClr val="dk1"/>
                </a:solidFill>
              </a:rPr>
              <a:t>Review your financial statements monthly</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9c725374c5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9c725374c5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7.</a:t>
            </a:r>
            <a:r>
              <a:rPr lang="en" sz="1200" b="1">
                <a:solidFill>
                  <a:schemeClr val="dk1"/>
                </a:solidFill>
              </a:rPr>
              <a:t>Never share your PIN number or passwords with anyone and choose PINs and passwords that are hard to guess.</a:t>
            </a:r>
            <a:r>
              <a:rPr lang="en" sz="1200">
                <a:solidFill>
                  <a:schemeClr val="dk1"/>
                </a:solidFill>
              </a:rPr>
              <a:t> And use your hand or your body as a shield when entering your PIN so that no one can see the buttons you’re pushing.</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8.</a:t>
            </a:r>
            <a:r>
              <a:rPr lang="en" sz="1200" b="1">
                <a:solidFill>
                  <a:schemeClr val="dk1"/>
                </a:solidFill>
              </a:rPr>
              <a:t>Keep virus and anti-spy ware up to date</a:t>
            </a:r>
            <a:r>
              <a:rPr lang="en" sz="1200">
                <a:solidFill>
                  <a:schemeClr val="dk1"/>
                </a:solidFill>
              </a:rPr>
              <a:t> on your computers, tablets and mobile devices.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a01c883fc1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a01c883fc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9.</a:t>
            </a:r>
            <a:r>
              <a:rPr lang="en" sz="1200" b="1">
                <a:solidFill>
                  <a:schemeClr val="dk1"/>
                </a:solidFill>
              </a:rPr>
              <a:t>Visit websites that you are sure are legitimate</a:t>
            </a:r>
            <a:r>
              <a:rPr lang="en" sz="1200">
                <a:solidFill>
                  <a:schemeClr val="dk1"/>
                </a:solidFill>
              </a:rPr>
              <a:t> and  shop online with only reputable businesses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10.</a:t>
            </a:r>
            <a:r>
              <a:rPr lang="en" sz="1200" b="1">
                <a:solidFill>
                  <a:schemeClr val="dk1"/>
                </a:solidFill>
              </a:rPr>
              <a:t>Change your password</a:t>
            </a:r>
            <a:r>
              <a:rPr lang="en" sz="1200">
                <a:solidFill>
                  <a:schemeClr val="dk1"/>
                </a:solidFill>
              </a:rPr>
              <a:t> every couple of months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9c725374c5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9c725374c5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biggest thing to do when you think you might be the victim of fraud is to act immediately.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As we saw earlier in this presentation - 35% of Canadians say they have been the victim of financial fraud so it happens a lot.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Make sure you don’t remain a victim - take action to get yourself help.</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First - Report immediately to your financial institution/bank - call your bank and tell them what has happened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also need to contact the police - these scammers are criminals and should be treated as such.</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can also report it to the Canadian Anti-Fraud Centre which also has resources to help.</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you’ve been the victim of an investment scam or fraud then you can contact your provincial securities regulator which oversees investment practices in your province.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spcBef>
                <a:spcPts val="0"/>
              </a:spcBef>
              <a:spcAft>
                <a:spcPts val="0"/>
              </a:spcAft>
              <a:buNone/>
            </a:pPr>
            <a:r>
              <a:rPr lang="en" sz="1200">
                <a:solidFill>
                  <a:schemeClr val="dk1"/>
                </a:solidFill>
              </a:rPr>
              <a:t>You should also report identity theft to a credit reporting agency like Equifax Canada and TransUnion Canada – you can ask for a fraud alert to be put on your credit file.  That way, if someone tries to take out credit in your name, you will be notified and it can be prevented.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9c725374c5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9c725374c5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Make sure you don’t remain a victim - take action to get yourself help.</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First - Report immediately to your financial institution/bank - call your bank and tell them what has happened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also need to contact the police - these scammers are criminals and should be treated as such.</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You can also report it to the Canadian Anti-Fraud Centre which also has resources to help.</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9c725374c5_0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9c725374c5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you’ve been the victim of an investment scam or fraud then you can contact your provincial securities regulator which oversees investment practices in your province.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spcBef>
                <a:spcPts val="0"/>
              </a:spcBef>
              <a:spcAft>
                <a:spcPts val="0"/>
              </a:spcAft>
              <a:buNone/>
            </a:pPr>
            <a:r>
              <a:rPr lang="en" sz="1200">
                <a:solidFill>
                  <a:schemeClr val="dk1"/>
                </a:solidFill>
              </a:rPr>
              <a:t>You should also report identity theft to a credit reporting agency like Equifax Canada and TransUnion Canada – you can ask for a fraud alert to be put on your credit file.  That way, if someone tries to take out credit in your name, you will be notified and it can be prevented.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9b1ef63ec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9b1ef63ec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8f49b4162b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8f49b4162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That about takes care of the information on fraud prevention.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 did want to share with you that there are three modules in the Your Money Seniors program.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You’ve heard from me today about fraud prevention, and we also have Your Money Seniors presentations 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Financial Abuse: Protecting Your Money and Yourself which outlines that different types of financial abuse that can occur when somebody tries to take or control something that belongs to you whether that’s money, property or personal information. This seminar also talks about the risks of Powers of Attorney and joint accounts and provides really good information on how to spot this type of abuse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Cash Management and making the most of your money in retirement which discussed the changing needs you will have throughout your retirement and how to plan for them.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All Your Money Seniors seminars are free and available throughout the year and you can talk with your group’s organizer about requesting another seminar.</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The Your Money Seniors website at www.yourmoney.cba.ca is also a really good resource for more information on what we’ve talked about here today.</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Today, we’ve learned some important things about fraud - what to watch out for, the main forms, and above all, how to prevent it from happening to you.</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Any questions?</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How did everyone feel about the session and do you think you got what you came for?</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Please check out the CBA and FCAC websites for more information. The CBA also sends out a regular and free fraud prevention tip email newsletter and you can sign up at www.cba.ca/fraud</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Other helpful resources are the Financial Consumer Agency of Canada’s website at </a:t>
            </a:r>
            <a:r>
              <a:rPr lang="en" sz="1200" u="sng">
                <a:solidFill>
                  <a:schemeClr val="hlink"/>
                </a:solidFill>
                <a:hlinkClick r:id="rId3"/>
              </a:rPr>
              <a:t>www.canada.ca/fcac</a:t>
            </a:r>
            <a:r>
              <a:rPr lang="en" sz="1200">
                <a:solidFill>
                  <a:schemeClr val="dk1"/>
                </a:solidFill>
              </a:rPr>
              <a:t> and ABC Life Literacy’s Internet Matters workbook developed with support from the CBA.</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Thank you for joining me today , and I’d be happy to answer any questions. </a:t>
            </a:r>
            <a:endParaRPr sz="120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1b8ed0d917_3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1b8ed0d917_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 would really like to know what you think. If you could pull out your phone and complete the seminar evaluation form, I’d really appreciate it, thank you.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c725374c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c725374c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c725374c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c725374c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c725374c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c725374c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c725374c5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c725374c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c725374c5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c725374c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0nuZYSU_4Nk"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0nuZYSU_4Nk"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0nuZYSU_4Nk"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cba.ca/seniors-survey-fp"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t="11291" r="4021" b="7762"/>
          <a:stretch/>
        </p:blipFill>
        <p:spPr>
          <a:xfrm>
            <a:off x="0" y="0"/>
            <a:ext cx="9144000" cy="5143501"/>
          </a:xfrm>
          <a:prstGeom prst="rect">
            <a:avLst/>
          </a:prstGeom>
          <a:noFill/>
          <a:ln>
            <a:noFill/>
          </a:ln>
        </p:spPr>
      </p:pic>
      <p:pic>
        <p:nvPicPr>
          <p:cNvPr id="100" name="Google Shape;100;p25"/>
          <p:cNvPicPr preferRelativeResize="0"/>
          <p:nvPr/>
        </p:nvPicPr>
        <p:blipFill rotWithShape="1">
          <a:blip r:embed="rId4">
            <a:alphaModFix/>
          </a:blip>
          <a:srcRect t="10437" b="5188"/>
          <a:stretch/>
        </p:blipFill>
        <p:spPr>
          <a:xfrm>
            <a:off x="-1" y="0"/>
            <a:ext cx="9144003" cy="5142245"/>
          </a:xfrm>
          <a:prstGeom prst="rect">
            <a:avLst/>
          </a:prstGeom>
          <a:noFill/>
          <a:ln>
            <a:noFill/>
          </a:ln>
        </p:spPr>
      </p:pic>
      <p:pic>
        <p:nvPicPr>
          <p:cNvPr id="101" name="Google Shape;101;p25"/>
          <p:cNvPicPr preferRelativeResize="0"/>
          <p:nvPr/>
        </p:nvPicPr>
        <p:blipFill>
          <a:blip r:embed="rId5">
            <a:alphaModFix/>
          </a:blip>
          <a:stretch>
            <a:fillRect/>
          </a:stretch>
        </p:blipFill>
        <p:spPr>
          <a:xfrm>
            <a:off x="273000" y="303375"/>
            <a:ext cx="2024150" cy="988051"/>
          </a:xfrm>
          <a:prstGeom prst="rect">
            <a:avLst/>
          </a:prstGeom>
          <a:noFill/>
          <a:ln>
            <a:noFill/>
          </a:ln>
        </p:spPr>
      </p:pic>
      <p:pic>
        <p:nvPicPr>
          <p:cNvPr id="102" name="Google Shape;102;p25"/>
          <p:cNvPicPr preferRelativeResize="0"/>
          <p:nvPr/>
        </p:nvPicPr>
        <p:blipFill>
          <a:blip r:embed="rId6">
            <a:alphaModFix/>
          </a:blip>
          <a:stretch>
            <a:fillRect/>
          </a:stretch>
        </p:blipFill>
        <p:spPr>
          <a:xfrm>
            <a:off x="1798025" y="3120838"/>
            <a:ext cx="5590376" cy="1338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161"/>
        <p:cNvGrpSpPr/>
        <p:nvPr/>
      </p:nvGrpSpPr>
      <p:grpSpPr>
        <a:xfrm>
          <a:off x="0" y="0"/>
          <a:ext cx="0" cy="0"/>
          <a:chOff x="0" y="0"/>
          <a:chExt cx="0" cy="0"/>
        </a:xfrm>
      </p:grpSpPr>
      <p:sp>
        <p:nvSpPr>
          <p:cNvPr id="162" name="Google Shape;162;p34"/>
          <p:cNvSpPr/>
          <p:nvPr/>
        </p:nvSpPr>
        <p:spPr>
          <a:xfrm>
            <a:off x="260000" y="2406650"/>
            <a:ext cx="2765100" cy="1620600"/>
          </a:xfrm>
          <a:prstGeom prst="roundRect">
            <a:avLst>
              <a:gd name="adj" fmla="val 7064"/>
            </a:avLst>
          </a:prstGeom>
          <a:solidFill>
            <a:srgbClr val="E2ECF1"/>
          </a:solidFill>
          <a:ln w="28575"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What is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financial fraud – and where does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it happen?</a:t>
            </a:r>
            <a:endParaRPr sz="2000">
              <a:solidFill>
                <a:srgbClr val="0045A2"/>
              </a:solidFill>
              <a:latin typeface="Montserrat ExtraBold"/>
              <a:ea typeface="Montserrat ExtraBold"/>
              <a:cs typeface="Montserrat ExtraBold"/>
              <a:sym typeface="Montserrat ExtraBold"/>
            </a:endParaRPr>
          </a:p>
        </p:txBody>
      </p:sp>
      <p:sp>
        <p:nvSpPr>
          <p:cNvPr id="163" name="Google Shape;163;p34"/>
          <p:cNvSpPr/>
          <p:nvPr/>
        </p:nvSpPr>
        <p:spPr>
          <a:xfrm>
            <a:off x="3189450" y="2406525"/>
            <a:ext cx="2765100" cy="1620600"/>
          </a:xfrm>
          <a:prstGeom prst="roundRect">
            <a:avLst>
              <a:gd name="adj" fmla="val 7064"/>
            </a:avLst>
          </a:prstGeom>
          <a:solidFill>
            <a:srgbClr val="E2ECF1"/>
          </a:solidFill>
          <a:ln w="28575"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What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are scammers looking for?</a:t>
            </a:r>
            <a:endParaRPr sz="2000">
              <a:solidFill>
                <a:srgbClr val="0045A2"/>
              </a:solidFill>
              <a:latin typeface="Montserrat ExtraBold"/>
              <a:ea typeface="Montserrat ExtraBold"/>
              <a:cs typeface="Montserrat ExtraBold"/>
              <a:sym typeface="Montserrat ExtraBold"/>
            </a:endParaRPr>
          </a:p>
        </p:txBody>
      </p:sp>
      <p:sp>
        <p:nvSpPr>
          <p:cNvPr id="164" name="Google Shape;164;p34"/>
          <p:cNvSpPr/>
          <p:nvPr/>
        </p:nvSpPr>
        <p:spPr>
          <a:xfrm>
            <a:off x="6118900" y="2406525"/>
            <a:ext cx="2765100" cy="1620900"/>
          </a:xfrm>
          <a:prstGeom prst="roundRect">
            <a:avLst>
              <a:gd name="adj" fmla="val 7064"/>
            </a:avLst>
          </a:prstGeom>
          <a:solidFill>
            <a:srgbClr val="E2ECF1"/>
          </a:solidFill>
          <a:ln w="28575"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How will they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try to contact you?</a:t>
            </a:r>
            <a:endParaRPr sz="2000">
              <a:solidFill>
                <a:srgbClr val="0045A2"/>
              </a:solidFill>
              <a:latin typeface="Montserrat ExtraBold"/>
              <a:ea typeface="Montserrat ExtraBold"/>
              <a:cs typeface="Montserrat ExtraBold"/>
              <a:sym typeface="Montserrat ExtraBold"/>
            </a:endParaRPr>
          </a:p>
        </p:txBody>
      </p:sp>
      <p:sp>
        <p:nvSpPr>
          <p:cNvPr id="165" name="Google Shape;165;p34"/>
          <p:cNvSpPr/>
          <p:nvPr/>
        </p:nvSpPr>
        <p:spPr>
          <a:xfrm>
            <a:off x="3025100" y="795250"/>
            <a:ext cx="3093900" cy="544200"/>
          </a:xfrm>
          <a:prstGeom prst="roundRect">
            <a:avLst>
              <a:gd name="adj" fmla="val 16667"/>
            </a:avLst>
          </a:prstGeom>
          <a:solidFill>
            <a:srgbClr val="0045A2"/>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C9E9E6"/>
                </a:solidFill>
                <a:latin typeface="Montserrat ExtraBold"/>
                <a:ea typeface="Montserrat ExtraBold"/>
                <a:cs typeface="Montserrat ExtraBold"/>
                <a:sym typeface="Montserrat ExtraBold"/>
              </a:rPr>
              <a:t>FINANCIAL FRAUD</a:t>
            </a:r>
            <a:endParaRPr>
              <a:solidFill>
                <a:srgbClr val="C9E9E6"/>
              </a:solidFill>
            </a:endParaRPr>
          </a:p>
        </p:txBody>
      </p:sp>
      <p:pic>
        <p:nvPicPr>
          <p:cNvPr id="166" name="Google Shape;166;p34"/>
          <p:cNvPicPr preferRelativeResize="0"/>
          <p:nvPr/>
        </p:nvPicPr>
        <p:blipFill>
          <a:blip r:embed="rId3">
            <a:alphaModFix/>
          </a:blip>
          <a:stretch>
            <a:fillRect/>
          </a:stretch>
        </p:blipFill>
        <p:spPr>
          <a:xfrm>
            <a:off x="7123288" y="1690913"/>
            <a:ext cx="647875" cy="866000"/>
          </a:xfrm>
          <a:prstGeom prst="rect">
            <a:avLst/>
          </a:prstGeom>
          <a:noFill/>
          <a:ln>
            <a:noFill/>
          </a:ln>
        </p:spPr>
      </p:pic>
      <p:pic>
        <p:nvPicPr>
          <p:cNvPr id="167" name="Google Shape;167;p34"/>
          <p:cNvPicPr preferRelativeResize="0"/>
          <p:nvPr/>
        </p:nvPicPr>
        <p:blipFill>
          <a:blip r:embed="rId4">
            <a:alphaModFix/>
          </a:blip>
          <a:stretch>
            <a:fillRect/>
          </a:stretch>
        </p:blipFill>
        <p:spPr>
          <a:xfrm>
            <a:off x="3933998" y="2249642"/>
            <a:ext cx="1275849" cy="307277"/>
          </a:xfrm>
          <a:prstGeom prst="rect">
            <a:avLst/>
          </a:prstGeom>
          <a:noFill/>
          <a:ln>
            <a:noFill/>
          </a:ln>
        </p:spPr>
      </p:pic>
      <p:pic>
        <p:nvPicPr>
          <p:cNvPr id="168" name="Google Shape;168;p34"/>
          <p:cNvPicPr preferRelativeResize="0"/>
          <p:nvPr/>
        </p:nvPicPr>
        <p:blipFill>
          <a:blip r:embed="rId5">
            <a:alphaModFix/>
          </a:blip>
          <a:stretch>
            <a:fillRect/>
          </a:stretch>
        </p:blipFill>
        <p:spPr>
          <a:xfrm>
            <a:off x="1368813" y="1666275"/>
            <a:ext cx="547467" cy="866000"/>
          </a:xfrm>
          <a:prstGeom prst="rect">
            <a:avLst/>
          </a:prstGeom>
          <a:noFill/>
          <a:ln>
            <a:noFill/>
          </a:ln>
        </p:spPr>
      </p:pic>
      <p:pic>
        <p:nvPicPr>
          <p:cNvPr id="169" name="Google Shape;169;p34"/>
          <p:cNvPicPr preferRelativeResize="0"/>
          <p:nvPr/>
        </p:nvPicPr>
        <p:blipFill>
          <a:blip r:embed="rId6">
            <a:alphaModFix/>
          </a:blip>
          <a:stretch>
            <a:fillRect/>
          </a:stretch>
        </p:blipFill>
        <p:spPr>
          <a:xfrm>
            <a:off x="7123300" y="1668426"/>
            <a:ext cx="647875" cy="863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168"/>
                                        </p:tgtEl>
                                        <p:attrNameLst>
                                          <p:attrName>style.visibility</p:attrName>
                                        </p:attrNameLst>
                                      </p:cBhvr>
                                      <p:to>
                                        <p:strVal val="visible"/>
                                      </p:to>
                                    </p:set>
                                    <p:animEffect transition="in" filter="fade">
                                      <p:cBhvr>
                                        <p:cTn id="10" dur="1000"/>
                                        <p:tgtEl>
                                          <p:spTgt spid="1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3"/>
                                        </p:tgtEl>
                                        <p:attrNameLst>
                                          <p:attrName>style.visibility</p:attrName>
                                        </p:attrNameLst>
                                      </p:cBhvr>
                                      <p:to>
                                        <p:strVal val="visible"/>
                                      </p:to>
                                    </p:set>
                                    <p:animEffect transition="in" filter="fade">
                                      <p:cBhvr>
                                        <p:cTn id="15" dur="1000"/>
                                        <p:tgtEl>
                                          <p:spTgt spid="163"/>
                                        </p:tgtEl>
                                      </p:cBhvr>
                                    </p:animEffect>
                                  </p:childTnLst>
                                </p:cTn>
                              </p:par>
                              <p:par>
                                <p:cTn id="16" presetID="10" presetClass="entr" presetSubtype="0" fill="hold" nodeType="withEffect">
                                  <p:stCondLst>
                                    <p:cond delay="0"/>
                                  </p:stCondLst>
                                  <p:childTnLst>
                                    <p:set>
                                      <p:cBhvr>
                                        <p:cTn id="17" dur="1" fill="hold">
                                          <p:stCondLst>
                                            <p:cond delay="0"/>
                                          </p:stCondLst>
                                        </p:cTn>
                                        <p:tgtEl>
                                          <p:spTgt spid="167"/>
                                        </p:tgtEl>
                                        <p:attrNameLst>
                                          <p:attrName>style.visibility</p:attrName>
                                        </p:attrNameLst>
                                      </p:cBhvr>
                                      <p:to>
                                        <p:strVal val="visible"/>
                                      </p:to>
                                    </p:set>
                                    <p:animEffect transition="in" filter="fade">
                                      <p:cBhvr>
                                        <p:cTn id="18" dur="1000"/>
                                        <p:tgtEl>
                                          <p:spTgt spid="16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1000"/>
                                        <p:tgtEl>
                                          <p:spTgt spid="164"/>
                                        </p:tgtEl>
                                      </p:cBhvr>
                                    </p:animEffect>
                                  </p:childTnLst>
                                </p:cTn>
                              </p:par>
                              <p:par>
                                <p:cTn id="24" presetID="10" presetClass="entr" presetSubtype="0" fill="hold" nodeType="withEffect">
                                  <p:stCondLst>
                                    <p:cond delay="0"/>
                                  </p:stCondLst>
                                  <p:childTnLst>
                                    <p:set>
                                      <p:cBhvr>
                                        <p:cTn id="25" dur="1" fill="hold">
                                          <p:stCondLst>
                                            <p:cond delay="0"/>
                                          </p:stCondLst>
                                        </p:cTn>
                                        <p:tgtEl>
                                          <p:spTgt spid="166"/>
                                        </p:tgtEl>
                                        <p:attrNameLst>
                                          <p:attrName>style.visibility</p:attrName>
                                        </p:attrNameLst>
                                      </p:cBhvr>
                                      <p:to>
                                        <p:strVal val="visible"/>
                                      </p:to>
                                    </p:set>
                                    <p:animEffect transition="in" filter="fade">
                                      <p:cBhvr>
                                        <p:cTn id="26" dur="1000"/>
                                        <p:tgtEl>
                                          <p:spTgt spid="166"/>
                                        </p:tgtEl>
                                      </p:cBhvr>
                                    </p:animEffect>
                                  </p:childTnLst>
                                </p:cTn>
                              </p:par>
                              <p:par>
                                <p:cTn id="27" presetID="10" presetClass="entr" presetSubtype="0" fill="hold" nodeType="withEffect">
                                  <p:stCondLst>
                                    <p:cond delay="0"/>
                                  </p:stCondLst>
                                  <p:childTnLst>
                                    <p:set>
                                      <p:cBhvr>
                                        <p:cTn id="28" dur="1" fill="hold">
                                          <p:stCondLst>
                                            <p:cond delay="0"/>
                                          </p:stCondLst>
                                        </p:cTn>
                                        <p:tgtEl>
                                          <p:spTgt spid="169"/>
                                        </p:tgtEl>
                                        <p:attrNameLst>
                                          <p:attrName>style.visibility</p:attrName>
                                        </p:attrNameLst>
                                      </p:cBhvr>
                                      <p:to>
                                        <p:strVal val="visible"/>
                                      </p:to>
                                    </p:set>
                                    <p:animEffect transition="in" filter="fade">
                                      <p:cBhvr>
                                        <p:cTn id="29"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173"/>
        <p:cNvGrpSpPr/>
        <p:nvPr/>
      </p:nvGrpSpPr>
      <p:grpSpPr>
        <a:xfrm>
          <a:off x="0" y="0"/>
          <a:ext cx="0" cy="0"/>
          <a:chOff x="0" y="0"/>
          <a:chExt cx="0" cy="0"/>
        </a:xfrm>
      </p:grpSpPr>
      <p:sp>
        <p:nvSpPr>
          <p:cNvPr id="174" name="Google Shape;174;p35"/>
          <p:cNvSpPr txBox="1"/>
          <p:nvPr/>
        </p:nvSpPr>
        <p:spPr>
          <a:xfrm>
            <a:off x="1416625" y="546150"/>
            <a:ext cx="6310800" cy="793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0045A2"/>
                </a:solidFill>
                <a:latin typeface="Montserrat ExtraBold"/>
                <a:ea typeface="Montserrat ExtraBold"/>
                <a:cs typeface="Montserrat ExtraBold"/>
                <a:sym typeface="Montserrat ExtraBold"/>
              </a:rPr>
              <a:t>Why you?   </a:t>
            </a:r>
            <a:endParaRPr sz="4000">
              <a:solidFill>
                <a:srgbClr val="0045A2"/>
              </a:solidFill>
              <a:latin typeface="Montserrat ExtraBold"/>
              <a:ea typeface="Montserrat ExtraBold"/>
              <a:cs typeface="Montserrat ExtraBold"/>
              <a:sym typeface="Montserrat ExtraBold"/>
            </a:endParaRPr>
          </a:p>
        </p:txBody>
      </p:sp>
      <p:sp>
        <p:nvSpPr>
          <p:cNvPr id="175" name="Google Shape;175;p35"/>
          <p:cNvSpPr/>
          <p:nvPr/>
        </p:nvSpPr>
        <p:spPr>
          <a:xfrm>
            <a:off x="260000" y="2305000"/>
            <a:ext cx="2765100" cy="1234200"/>
          </a:xfrm>
          <a:prstGeom prst="roundRect">
            <a:avLst>
              <a:gd name="adj" fmla="val 7064"/>
            </a:avLst>
          </a:prstGeom>
          <a:solidFill>
            <a:srgbClr val="E2ECF1"/>
          </a:solidFill>
          <a:ln w="28575"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45A2"/>
                </a:solidFill>
                <a:latin typeface="Montserrat ExtraBold"/>
                <a:ea typeface="Montserrat ExtraBold"/>
                <a:cs typeface="Montserrat ExtraBold"/>
                <a:sym typeface="Montserrat ExtraBold"/>
              </a:rPr>
              <a:t>of Canadians </a:t>
            </a:r>
            <a:br>
              <a:rPr lang="en" sz="1800">
                <a:solidFill>
                  <a:srgbClr val="0045A2"/>
                </a:solidFill>
                <a:latin typeface="Montserrat ExtraBold"/>
                <a:ea typeface="Montserrat ExtraBold"/>
                <a:cs typeface="Montserrat ExtraBold"/>
                <a:sym typeface="Montserrat ExtraBold"/>
              </a:rPr>
            </a:br>
            <a:r>
              <a:rPr lang="en" sz="1800">
                <a:solidFill>
                  <a:srgbClr val="0045A2"/>
                </a:solidFill>
                <a:latin typeface="Montserrat ExtraBold"/>
                <a:ea typeface="Montserrat ExtraBold"/>
                <a:cs typeface="Montserrat ExtraBold"/>
                <a:sym typeface="Montserrat ExtraBold"/>
              </a:rPr>
              <a:t>have been victims of financial fraud</a:t>
            </a:r>
            <a:endParaRPr sz="1800">
              <a:solidFill>
                <a:srgbClr val="0045A2"/>
              </a:solidFill>
              <a:latin typeface="Montserrat ExtraBold"/>
              <a:ea typeface="Montserrat ExtraBold"/>
              <a:cs typeface="Montserrat ExtraBold"/>
              <a:sym typeface="Montserrat ExtraBold"/>
            </a:endParaRPr>
          </a:p>
        </p:txBody>
      </p:sp>
      <p:sp>
        <p:nvSpPr>
          <p:cNvPr id="176" name="Google Shape;176;p35"/>
          <p:cNvSpPr/>
          <p:nvPr/>
        </p:nvSpPr>
        <p:spPr>
          <a:xfrm>
            <a:off x="3189450" y="2306028"/>
            <a:ext cx="2765100" cy="1234200"/>
          </a:xfrm>
          <a:prstGeom prst="roundRect">
            <a:avLst>
              <a:gd name="adj" fmla="val 7064"/>
            </a:avLst>
          </a:prstGeom>
          <a:solidFill>
            <a:srgbClr val="E2ECF1"/>
          </a:solidFill>
          <a:ln w="28575"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45A2"/>
                </a:solidFill>
                <a:latin typeface="Montserrat ExtraBold"/>
                <a:ea typeface="Montserrat ExtraBold"/>
                <a:cs typeface="Montserrat ExtraBold"/>
                <a:sym typeface="Montserrat ExtraBold"/>
              </a:rPr>
              <a:t>know someone who’s been a victim</a:t>
            </a:r>
            <a:endParaRPr sz="1800">
              <a:solidFill>
                <a:srgbClr val="0045A2"/>
              </a:solidFill>
              <a:latin typeface="Montserrat ExtraBold"/>
              <a:ea typeface="Montserrat ExtraBold"/>
              <a:cs typeface="Montserrat ExtraBold"/>
              <a:sym typeface="Montserrat ExtraBold"/>
            </a:endParaRPr>
          </a:p>
        </p:txBody>
      </p:sp>
      <p:sp>
        <p:nvSpPr>
          <p:cNvPr id="177" name="Google Shape;177;p35"/>
          <p:cNvSpPr/>
          <p:nvPr/>
        </p:nvSpPr>
        <p:spPr>
          <a:xfrm>
            <a:off x="6118900" y="2306028"/>
            <a:ext cx="2765100" cy="1234200"/>
          </a:xfrm>
          <a:prstGeom prst="roundRect">
            <a:avLst>
              <a:gd name="adj" fmla="val 7064"/>
            </a:avLst>
          </a:prstGeom>
          <a:solidFill>
            <a:srgbClr val="E2ECF1"/>
          </a:solidFill>
          <a:ln w="28575"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045A2"/>
                </a:solidFill>
                <a:latin typeface="Montserrat ExtraBold"/>
                <a:ea typeface="Montserrat ExtraBold"/>
                <a:cs typeface="Montserrat ExtraBold"/>
                <a:sym typeface="Montserrat ExtraBold"/>
              </a:rPr>
              <a:t>Seniors </a:t>
            </a:r>
            <a:br>
              <a:rPr lang="en" sz="1800">
                <a:solidFill>
                  <a:srgbClr val="0045A2"/>
                </a:solidFill>
                <a:latin typeface="Montserrat ExtraBold"/>
                <a:ea typeface="Montserrat ExtraBold"/>
                <a:cs typeface="Montserrat ExtraBold"/>
                <a:sym typeface="Montserrat ExtraBold"/>
              </a:rPr>
            </a:br>
            <a:r>
              <a:rPr lang="en" sz="1800">
                <a:solidFill>
                  <a:srgbClr val="0045A2"/>
                </a:solidFill>
                <a:latin typeface="Montserrat ExtraBold"/>
                <a:ea typeface="Montserrat ExtraBold"/>
                <a:cs typeface="Montserrat ExtraBold"/>
                <a:sym typeface="Montserrat ExtraBold"/>
              </a:rPr>
              <a:t>are more </a:t>
            </a:r>
            <a:br>
              <a:rPr lang="en" sz="1800">
                <a:solidFill>
                  <a:srgbClr val="0045A2"/>
                </a:solidFill>
                <a:latin typeface="Montserrat ExtraBold"/>
                <a:ea typeface="Montserrat ExtraBold"/>
                <a:cs typeface="Montserrat ExtraBold"/>
                <a:sym typeface="Montserrat ExtraBold"/>
              </a:rPr>
            </a:br>
            <a:r>
              <a:rPr lang="en" sz="1800">
                <a:solidFill>
                  <a:srgbClr val="0045A2"/>
                </a:solidFill>
                <a:latin typeface="Montserrat ExtraBold"/>
                <a:ea typeface="Montserrat ExtraBold"/>
                <a:cs typeface="Montserrat ExtraBold"/>
                <a:sym typeface="Montserrat ExtraBold"/>
              </a:rPr>
              <a:t>at risk</a:t>
            </a:r>
            <a:endParaRPr sz="1800">
              <a:solidFill>
                <a:srgbClr val="0045A2"/>
              </a:solidFill>
              <a:latin typeface="Montserrat ExtraBold"/>
              <a:ea typeface="Montserrat ExtraBold"/>
              <a:cs typeface="Montserrat ExtraBold"/>
              <a:sym typeface="Montserrat ExtraBold"/>
            </a:endParaRPr>
          </a:p>
        </p:txBody>
      </p:sp>
      <p:sp>
        <p:nvSpPr>
          <p:cNvPr id="178" name="Google Shape;178;p35"/>
          <p:cNvSpPr txBox="1"/>
          <p:nvPr/>
        </p:nvSpPr>
        <p:spPr>
          <a:xfrm>
            <a:off x="1058825" y="1781005"/>
            <a:ext cx="1411800" cy="451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500"/>
              </a:spcAft>
              <a:buNone/>
            </a:pPr>
            <a:r>
              <a:rPr lang="en" sz="4000">
                <a:solidFill>
                  <a:srgbClr val="0045A2"/>
                </a:solidFill>
                <a:latin typeface="Montserrat ExtraBold"/>
                <a:ea typeface="Montserrat ExtraBold"/>
                <a:cs typeface="Montserrat ExtraBold"/>
                <a:sym typeface="Montserrat ExtraBold"/>
              </a:rPr>
              <a:t>35%</a:t>
            </a:r>
            <a:endParaRPr sz="4000">
              <a:solidFill>
                <a:srgbClr val="0045A2"/>
              </a:solidFill>
              <a:latin typeface="Montserrat ExtraBold"/>
              <a:ea typeface="Montserrat ExtraBold"/>
              <a:cs typeface="Montserrat ExtraBold"/>
              <a:sym typeface="Montserrat ExtraBold"/>
            </a:endParaRPr>
          </a:p>
        </p:txBody>
      </p:sp>
      <p:sp>
        <p:nvSpPr>
          <p:cNvPr id="179" name="Google Shape;179;p35"/>
          <p:cNvSpPr txBox="1"/>
          <p:nvPr/>
        </p:nvSpPr>
        <p:spPr>
          <a:xfrm>
            <a:off x="3913197" y="1783711"/>
            <a:ext cx="1524000" cy="451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500"/>
              </a:spcAft>
              <a:buNone/>
            </a:pPr>
            <a:r>
              <a:rPr lang="en" sz="4000">
                <a:solidFill>
                  <a:srgbClr val="0045A2"/>
                </a:solidFill>
                <a:latin typeface="Montserrat ExtraBold"/>
                <a:ea typeface="Montserrat ExtraBold"/>
                <a:cs typeface="Montserrat ExtraBold"/>
                <a:sym typeface="Montserrat ExtraBold"/>
              </a:rPr>
              <a:t>44%</a:t>
            </a:r>
            <a:endParaRPr sz="4000">
              <a:solidFill>
                <a:srgbClr val="0045A2"/>
              </a:solidFill>
              <a:latin typeface="Montserrat ExtraBold"/>
              <a:ea typeface="Montserrat ExtraBold"/>
              <a:cs typeface="Montserrat ExtraBold"/>
              <a:sym typeface="Montserrat ExtraBold"/>
            </a:endParaRPr>
          </a:p>
        </p:txBody>
      </p:sp>
      <p:pic>
        <p:nvPicPr>
          <p:cNvPr id="180" name="Google Shape;180;p35"/>
          <p:cNvPicPr preferRelativeResize="0"/>
          <p:nvPr/>
        </p:nvPicPr>
        <p:blipFill rotWithShape="1">
          <a:blip r:embed="rId3">
            <a:alphaModFix/>
          </a:blip>
          <a:srcRect l="-3177"/>
          <a:stretch/>
        </p:blipFill>
        <p:spPr>
          <a:xfrm rot="-5400000">
            <a:off x="7102450" y="1708085"/>
            <a:ext cx="798000" cy="729000"/>
          </a:xfrm>
          <a:prstGeom prst="rect">
            <a:avLst/>
          </a:prstGeom>
          <a:noFill/>
          <a:ln>
            <a:noFill/>
          </a:ln>
        </p:spPr>
      </p:pic>
      <p:sp>
        <p:nvSpPr>
          <p:cNvPr id="181" name="Google Shape;181;p35"/>
          <p:cNvSpPr txBox="1"/>
          <p:nvPr/>
        </p:nvSpPr>
        <p:spPr>
          <a:xfrm>
            <a:off x="2123850" y="3854300"/>
            <a:ext cx="4896300" cy="99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045A2"/>
                </a:solidFill>
                <a:latin typeface="Montserrat ExtraBold"/>
                <a:ea typeface="Montserrat ExtraBold"/>
                <a:cs typeface="Montserrat ExtraBold"/>
                <a:sym typeface="Montserrat ExtraBold"/>
              </a:rPr>
              <a:t>From January 2014 to December 2017, Canadians aged 60 to 79 lost an estimated $94 million to various scams</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par>
                                <p:cTn id="8" presetID="10" presetClass="entr" presetSubtype="0" fill="hold"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fade">
                                      <p:cBhvr>
                                        <p:cTn id="10" dur="1000"/>
                                        <p:tgtEl>
                                          <p:spTgt spid="1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fade">
                                      <p:cBhvr>
                                        <p:cTn id="15" dur="1000"/>
                                        <p:tgtEl>
                                          <p:spTgt spid="176"/>
                                        </p:tgtEl>
                                      </p:cBhvr>
                                    </p:animEffect>
                                  </p:childTnLst>
                                </p:cTn>
                              </p:par>
                              <p:par>
                                <p:cTn id="16" presetID="10" presetClass="entr" presetSubtype="0" fill="hold" nodeType="withEffect">
                                  <p:stCondLst>
                                    <p:cond delay="0"/>
                                  </p:stCondLst>
                                  <p:childTnLst>
                                    <p:set>
                                      <p:cBhvr>
                                        <p:cTn id="17" dur="1" fill="hold">
                                          <p:stCondLst>
                                            <p:cond delay="0"/>
                                          </p:stCondLst>
                                        </p:cTn>
                                        <p:tgtEl>
                                          <p:spTgt spid="179"/>
                                        </p:tgtEl>
                                        <p:attrNameLst>
                                          <p:attrName>style.visibility</p:attrName>
                                        </p:attrNameLst>
                                      </p:cBhvr>
                                      <p:to>
                                        <p:strVal val="visible"/>
                                      </p:to>
                                    </p:set>
                                    <p:animEffect transition="in" filter="fade">
                                      <p:cBhvr>
                                        <p:cTn id="18" dur="1000"/>
                                        <p:tgtEl>
                                          <p:spTgt spid="179"/>
                                        </p:tgtEl>
                                      </p:cBhvr>
                                    </p:animEffect>
                                  </p:childTnLst>
                                </p:cTn>
                              </p:par>
                              <p:par>
                                <p:cTn id="19" presetID="10" presetClass="entr" presetSubtype="0" fill="hold" nodeType="withEffect">
                                  <p:stCondLst>
                                    <p:cond delay="0"/>
                                  </p:stCondLst>
                                  <p:childTnLst>
                                    <p:set>
                                      <p:cBhvr>
                                        <p:cTn id="20" dur="1" fill="hold">
                                          <p:stCondLst>
                                            <p:cond delay="0"/>
                                          </p:stCondLst>
                                        </p:cTn>
                                        <p:tgtEl>
                                          <p:spTgt spid="177"/>
                                        </p:tgtEl>
                                        <p:attrNameLst>
                                          <p:attrName>style.visibility</p:attrName>
                                        </p:attrNameLst>
                                      </p:cBhvr>
                                      <p:to>
                                        <p:strVal val="visible"/>
                                      </p:to>
                                    </p:set>
                                    <p:animEffect transition="in" filter="fade">
                                      <p:cBhvr>
                                        <p:cTn id="21" dur="1000"/>
                                        <p:tgtEl>
                                          <p:spTgt spid="177"/>
                                        </p:tgtEl>
                                      </p:cBhvr>
                                    </p:animEffect>
                                  </p:childTnLst>
                                </p:cTn>
                              </p:par>
                              <p:par>
                                <p:cTn id="22" presetID="10" presetClass="entr" presetSubtype="0" fill="hold" nodeType="withEffect">
                                  <p:stCondLst>
                                    <p:cond delay="0"/>
                                  </p:stCondLst>
                                  <p:childTnLst>
                                    <p:set>
                                      <p:cBhvr>
                                        <p:cTn id="23" dur="1" fill="hold">
                                          <p:stCondLst>
                                            <p:cond delay="0"/>
                                          </p:stCondLst>
                                        </p:cTn>
                                        <p:tgtEl>
                                          <p:spTgt spid="180"/>
                                        </p:tgtEl>
                                        <p:attrNameLst>
                                          <p:attrName>style.visibility</p:attrName>
                                        </p:attrNameLst>
                                      </p:cBhvr>
                                      <p:to>
                                        <p:strVal val="visible"/>
                                      </p:to>
                                    </p:set>
                                    <p:animEffect transition="in" filter="fade">
                                      <p:cBhvr>
                                        <p:cTn id="24"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Shape 185"/>
        <p:cNvGrpSpPr/>
        <p:nvPr/>
      </p:nvGrpSpPr>
      <p:grpSpPr>
        <a:xfrm>
          <a:off x="0" y="0"/>
          <a:ext cx="0" cy="0"/>
          <a:chOff x="0" y="0"/>
          <a:chExt cx="0" cy="0"/>
        </a:xfrm>
      </p:grpSpPr>
      <p:sp>
        <p:nvSpPr>
          <p:cNvPr id="186" name="Google Shape;186;p36"/>
          <p:cNvSpPr txBox="1"/>
          <p:nvPr/>
        </p:nvSpPr>
        <p:spPr>
          <a:xfrm>
            <a:off x="297350" y="580725"/>
            <a:ext cx="3174600" cy="754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45A2"/>
                </a:solidFill>
                <a:latin typeface="Montserrat ExtraBold"/>
                <a:ea typeface="Montserrat ExtraBold"/>
                <a:cs typeface="Montserrat ExtraBold"/>
                <a:sym typeface="Montserrat ExtraBold"/>
              </a:rPr>
              <a:t>Top forms:</a:t>
            </a:r>
            <a:endParaRPr sz="4000">
              <a:solidFill>
                <a:srgbClr val="0045A2"/>
              </a:solidFill>
              <a:latin typeface="Montserrat ExtraBold"/>
              <a:ea typeface="Montserrat ExtraBold"/>
              <a:cs typeface="Montserrat ExtraBold"/>
              <a:sym typeface="Montserrat ExtraBold"/>
            </a:endParaRPr>
          </a:p>
        </p:txBody>
      </p:sp>
      <p:sp>
        <p:nvSpPr>
          <p:cNvPr id="187" name="Google Shape;187;p36"/>
          <p:cNvSpPr/>
          <p:nvPr/>
        </p:nvSpPr>
        <p:spPr>
          <a:xfrm>
            <a:off x="3931850" y="1099425"/>
            <a:ext cx="4814100" cy="36390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188" name="Google Shape;188;p36"/>
          <p:cNvSpPr txBox="1"/>
          <p:nvPr/>
        </p:nvSpPr>
        <p:spPr>
          <a:xfrm>
            <a:off x="4147075" y="1975525"/>
            <a:ext cx="3894600" cy="22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b="1">
                <a:solidFill>
                  <a:srgbClr val="0045A2"/>
                </a:solidFill>
                <a:latin typeface="Montserrat"/>
                <a:ea typeface="Montserrat"/>
                <a:cs typeface="Montserrat"/>
                <a:sym typeface="Montserrat"/>
              </a:rPr>
              <a:t>The high cost of stolen information:</a:t>
            </a:r>
            <a:endParaRPr sz="2100" b="1">
              <a:solidFill>
                <a:srgbClr val="0045A2"/>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en" sz="2100" b="1">
                <a:solidFill>
                  <a:srgbClr val="E2ECF1"/>
                </a:solidFill>
                <a:latin typeface="Montserrat"/>
                <a:ea typeface="Montserrat"/>
                <a:cs typeface="Montserrat"/>
                <a:sym typeface="Montserrat"/>
              </a:rPr>
              <a:t>Losses connected with identity theft were estimated at 21.2 million in 2018 (CPA)</a:t>
            </a:r>
            <a:endParaRPr sz="2100" b="1">
              <a:solidFill>
                <a:srgbClr val="E2ECF1"/>
              </a:solidFill>
              <a:latin typeface="Montserrat"/>
              <a:ea typeface="Montserrat"/>
              <a:cs typeface="Montserrat"/>
              <a:sym typeface="Montserrat"/>
            </a:endParaRPr>
          </a:p>
          <a:p>
            <a:pPr marL="0" lvl="0" indent="0" algn="l" rtl="0">
              <a:spcBef>
                <a:spcPts val="1000"/>
              </a:spcBef>
              <a:spcAft>
                <a:spcPts val="1000"/>
              </a:spcAft>
              <a:buNone/>
            </a:pPr>
            <a:endParaRPr sz="2100" b="1">
              <a:solidFill>
                <a:srgbClr val="0045A2"/>
              </a:solidFill>
              <a:latin typeface="Montserrat"/>
              <a:ea typeface="Montserrat"/>
              <a:cs typeface="Montserrat"/>
              <a:sym typeface="Montserrat"/>
            </a:endParaRPr>
          </a:p>
        </p:txBody>
      </p:sp>
      <p:sp>
        <p:nvSpPr>
          <p:cNvPr id="189" name="Google Shape;189;p36"/>
          <p:cNvSpPr/>
          <p:nvPr/>
        </p:nvSpPr>
        <p:spPr>
          <a:xfrm>
            <a:off x="3931850" y="344850"/>
            <a:ext cx="4814100" cy="1290300"/>
          </a:xfrm>
          <a:prstGeom prst="roundRect">
            <a:avLst>
              <a:gd name="adj" fmla="val 12851"/>
            </a:avLst>
          </a:prstGeom>
          <a:solidFill>
            <a:srgbClr val="0045A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190" name="Google Shape;190;p36"/>
          <p:cNvSpPr txBox="1"/>
          <p:nvPr/>
        </p:nvSpPr>
        <p:spPr>
          <a:xfrm>
            <a:off x="4147072" y="703950"/>
            <a:ext cx="3894600" cy="5721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000">
                <a:solidFill>
                  <a:srgbClr val="E2ECF1"/>
                </a:solidFill>
                <a:latin typeface="Montserrat ExtraBold"/>
                <a:ea typeface="Montserrat ExtraBold"/>
                <a:cs typeface="Montserrat ExtraBold"/>
                <a:sym typeface="Montserrat ExtraBold"/>
              </a:rPr>
              <a:t>Identity theft </a:t>
            </a:r>
            <a:endParaRPr sz="3000">
              <a:solidFill>
                <a:srgbClr val="E2ECF1"/>
              </a:solidFill>
              <a:latin typeface="Montserrat ExtraBold"/>
              <a:ea typeface="Montserrat ExtraBold"/>
              <a:cs typeface="Montserrat ExtraBold"/>
              <a:sym typeface="Montserrat ExtraBold"/>
            </a:endParaRPr>
          </a:p>
        </p:txBody>
      </p:sp>
      <p:pic>
        <p:nvPicPr>
          <p:cNvPr id="191" name="Google Shape;191;p36"/>
          <p:cNvPicPr preferRelativeResize="0"/>
          <p:nvPr/>
        </p:nvPicPr>
        <p:blipFill>
          <a:blip r:embed="rId3">
            <a:alphaModFix/>
          </a:blip>
          <a:stretch>
            <a:fillRect/>
          </a:stretch>
        </p:blipFill>
        <p:spPr>
          <a:xfrm>
            <a:off x="268575" y="2605150"/>
            <a:ext cx="2777100" cy="20573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Shape 195"/>
        <p:cNvGrpSpPr/>
        <p:nvPr/>
      </p:nvGrpSpPr>
      <p:grpSpPr>
        <a:xfrm>
          <a:off x="0" y="0"/>
          <a:ext cx="0" cy="0"/>
          <a:chOff x="0" y="0"/>
          <a:chExt cx="0" cy="0"/>
        </a:xfrm>
      </p:grpSpPr>
      <p:sp>
        <p:nvSpPr>
          <p:cNvPr id="196" name="Google Shape;196;p37"/>
          <p:cNvSpPr txBox="1"/>
          <p:nvPr/>
        </p:nvSpPr>
        <p:spPr>
          <a:xfrm>
            <a:off x="297350" y="580725"/>
            <a:ext cx="3174600" cy="754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45A2"/>
                </a:solidFill>
                <a:latin typeface="Montserrat ExtraBold"/>
                <a:ea typeface="Montserrat ExtraBold"/>
                <a:cs typeface="Montserrat ExtraBold"/>
                <a:sym typeface="Montserrat ExtraBold"/>
              </a:rPr>
              <a:t>Top forms:</a:t>
            </a:r>
            <a:endParaRPr sz="4000">
              <a:solidFill>
                <a:srgbClr val="0045A2"/>
              </a:solidFill>
              <a:latin typeface="Montserrat ExtraBold"/>
              <a:ea typeface="Montserrat ExtraBold"/>
              <a:cs typeface="Montserrat ExtraBold"/>
              <a:sym typeface="Montserrat ExtraBold"/>
            </a:endParaRPr>
          </a:p>
        </p:txBody>
      </p:sp>
      <p:sp>
        <p:nvSpPr>
          <p:cNvPr id="197" name="Google Shape;197;p37"/>
          <p:cNvSpPr/>
          <p:nvPr/>
        </p:nvSpPr>
        <p:spPr>
          <a:xfrm>
            <a:off x="3931850" y="1099425"/>
            <a:ext cx="4814100" cy="36390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198" name="Google Shape;198;p37"/>
          <p:cNvSpPr txBox="1"/>
          <p:nvPr/>
        </p:nvSpPr>
        <p:spPr>
          <a:xfrm>
            <a:off x="4171750" y="2220050"/>
            <a:ext cx="3634800" cy="18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b="1">
                <a:solidFill>
                  <a:srgbClr val="0045A2"/>
                </a:solidFill>
                <a:latin typeface="Montserrat"/>
                <a:ea typeface="Montserrat"/>
                <a:cs typeface="Montserrat"/>
                <a:sym typeface="Montserrat"/>
              </a:rPr>
              <a:t>Losses to credit </a:t>
            </a:r>
            <a:br>
              <a:rPr lang="en" sz="2400" b="1">
                <a:solidFill>
                  <a:srgbClr val="0045A2"/>
                </a:solidFill>
                <a:latin typeface="Montserrat"/>
                <a:ea typeface="Montserrat"/>
                <a:cs typeface="Montserrat"/>
                <a:sym typeface="Montserrat"/>
              </a:rPr>
            </a:br>
            <a:r>
              <a:rPr lang="en" sz="2400" b="1">
                <a:solidFill>
                  <a:srgbClr val="0045A2"/>
                </a:solidFill>
                <a:latin typeface="Montserrat"/>
                <a:ea typeface="Montserrat"/>
                <a:cs typeface="Montserrat"/>
                <a:sym typeface="Montserrat"/>
              </a:rPr>
              <a:t>card fraud in Canada were $862 million in 2018 (CBA)</a:t>
            </a:r>
            <a:endParaRPr sz="2400" b="1">
              <a:solidFill>
                <a:srgbClr val="0045A2"/>
              </a:solidFill>
              <a:latin typeface="Montserrat"/>
              <a:ea typeface="Montserrat"/>
              <a:cs typeface="Montserrat"/>
              <a:sym typeface="Montserrat"/>
            </a:endParaRPr>
          </a:p>
          <a:p>
            <a:pPr marL="0" lvl="0" indent="0" algn="l" rtl="0">
              <a:spcBef>
                <a:spcPts val="1000"/>
              </a:spcBef>
              <a:spcAft>
                <a:spcPts val="1000"/>
              </a:spcAft>
              <a:buNone/>
            </a:pPr>
            <a:endParaRPr sz="2400" b="1">
              <a:solidFill>
                <a:srgbClr val="0045A2"/>
              </a:solidFill>
              <a:latin typeface="Montserrat"/>
              <a:ea typeface="Montserrat"/>
              <a:cs typeface="Montserrat"/>
              <a:sym typeface="Montserrat"/>
            </a:endParaRPr>
          </a:p>
        </p:txBody>
      </p:sp>
      <p:sp>
        <p:nvSpPr>
          <p:cNvPr id="199" name="Google Shape;199;p37"/>
          <p:cNvSpPr/>
          <p:nvPr/>
        </p:nvSpPr>
        <p:spPr>
          <a:xfrm>
            <a:off x="3931850" y="344850"/>
            <a:ext cx="4814100" cy="1290300"/>
          </a:xfrm>
          <a:prstGeom prst="roundRect">
            <a:avLst>
              <a:gd name="adj" fmla="val 12851"/>
            </a:avLst>
          </a:prstGeom>
          <a:solidFill>
            <a:srgbClr val="0045A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00" name="Google Shape;200;p37"/>
          <p:cNvSpPr txBox="1"/>
          <p:nvPr/>
        </p:nvSpPr>
        <p:spPr>
          <a:xfrm>
            <a:off x="4147075" y="513975"/>
            <a:ext cx="3894600" cy="8880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000">
                <a:solidFill>
                  <a:srgbClr val="E2ECF1"/>
                </a:solidFill>
                <a:latin typeface="Montserrat ExtraBold"/>
                <a:ea typeface="Montserrat ExtraBold"/>
                <a:cs typeface="Montserrat ExtraBold"/>
                <a:sym typeface="Montserrat ExtraBold"/>
              </a:rPr>
              <a:t>Credit/debit </a:t>
            </a:r>
            <a:br>
              <a:rPr lang="en" sz="3000">
                <a:solidFill>
                  <a:srgbClr val="E2ECF1"/>
                </a:solidFill>
                <a:latin typeface="Montserrat ExtraBold"/>
                <a:ea typeface="Montserrat ExtraBold"/>
                <a:cs typeface="Montserrat ExtraBold"/>
                <a:sym typeface="Montserrat ExtraBold"/>
              </a:rPr>
            </a:br>
            <a:r>
              <a:rPr lang="en" sz="3000">
                <a:solidFill>
                  <a:srgbClr val="E2ECF1"/>
                </a:solidFill>
                <a:latin typeface="Montserrat ExtraBold"/>
                <a:ea typeface="Montserrat ExtraBold"/>
                <a:cs typeface="Montserrat ExtraBold"/>
                <a:sym typeface="Montserrat ExtraBold"/>
              </a:rPr>
              <a:t>card fraud </a:t>
            </a:r>
            <a:endParaRPr sz="3000">
              <a:solidFill>
                <a:srgbClr val="E2ECF1"/>
              </a:solidFill>
              <a:latin typeface="Montserrat ExtraBold"/>
              <a:ea typeface="Montserrat ExtraBold"/>
              <a:cs typeface="Montserrat ExtraBold"/>
              <a:sym typeface="Montserrat ExtraBold"/>
            </a:endParaRPr>
          </a:p>
        </p:txBody>
      </p:sp>
      <p:pic>
        <p:nvPicPr>
          <p:cNvPr id="201" name="Google Shape;201;p37"/>
          <p:cNvPicPr preferRelativeResize="0"/>
          <p:nvPr/>
        </p:nvPicPr>
        <p:blipFill>
          <a:blip r:embed="rId3">
            <a:alphaModFix/>
          </a:blip>
          <a:stretch>
            <a:fillRect/>
          </a:stretch>
        </p:blipFill>
        <p:spPr>
          <a:xfrm>
            <a:off x="450475" y="3239725"/>
            <a:ext cx="2379751" cy="1428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Shape 205"/>
        <p:cNvGrpSpPr/>
        <p:nvPr/>
      </p:nvGrpSpPr>
      <p:grpSpPr>
        <a:xfrm>
          <a:off x="0" y="0"/>
          <a:ext cx="0" cy="0"/>
          <a:chOff x="0" y="0"/>
          <a:chExt cx="0" cy="0"/>
        </a:xfrm>
      </p:grpSpPr>
      <p:sp>
        <p:nvSpPr>
          <p:cNvPr id="206" name="Google Shape;206;p38"/>
          <p:cNvSpPr txBox="1"/>
          <p:nvPr/>
        </p:nvSpPr>
        <p:spPr>
          <a:xfrm>
            <a:off x="297350" y="580725"/>
            <a:ext cx="3174600" cy="754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45A2"/>
                </a:solidFill>
                <a:latin typeface="Montserrat ExtraBold"/>
                <a:ea typeface="Montserrat ExtraBold"/>
                <a:cs typeface="Montserrat ExtraBold"/>
                <a:sym typeface="Montserrat ExtraBold"/>
              </a:rPr>
              <a:t>Top forms:</a:t>
            </a:r>
            <a:endParaRPr sz="4000">
              <a:solidFill>
                <a:srgbClr val="0045A2"/>
              </a:solidFill>
              <a:latin typeface="Montserrat ExtraBold"/>
              <a:ea typeface="Montserrat ExtraBold"/>
              <a:cs typeface="Montserrat ExtraBold"/>
              <a:sym typeface="Montserrat ExtraBold"/>
            </a:endParaRPr>
          </a:p>
        </p:txBody>
      </p:sp>
      <p:sp>
        <p:nvSpPr>
          <p:cNvPr id="207" name="Google Shape;207;p38"/>
          <p:cNvSpPr/>
          <p:nvPr/>
        </p:nvSpPr>
        <p:spPr>
          <a:xfrm>
            <a:off x="3931850" y="1099425"/>
            <a:ext cx="4814100" cy="36390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08" name="Google Shape;208;p38"/>
          <p:cNvSpPr txBox="1"/>
          <p:nvPr/>
        </p:nvSpPr>
        <p:spPr>
          <a:xfrm>
            <a:off x="4147075" y="1768400"/>
            <a:ext cx="4320300" cy="25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b="1">
                <a:solidFill>
                  <a:srgbClr val="0045A2"/>
                </a:solidFill>
                <a:latin typeface="Montserrat"/>
                <a:ea typeface="Montserrat"/>
                <a:cs typeface="Montserrat"/>
                <a:sym typeface="Montserrat"/>
              </a:rPr>
              <a:t>“Phishing”</a:t>
            </a:r>
            <a:endParaRPr sz="2100" b="1">
              <a:solidFill>
                <a:srgbClr val="0045A2"/>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en" sz="2100" b="1">
                <a:solidFill>
                  <a:srgbClr val="E2ECF1"/>
                </a:solidFill>
                <a:latin typeface="Montserrat"/>
                <a:ea typeface="Montserrat"/>
                <a:cs typeface="Montserrat"/>
                <a:sym typeface="Montserrat"/>
              </a:rPr>
              <a:t>When scammers send emails and create websites that look like they’re from a legitimate company you might deal with (i.e., your bank or cable company).</a:t>
            </a:r>
            <a:endParaRPr sz="2100" b="1">
              <a:solidFill>
                <a:srgbClr val="E2ECF1"/>
              </a:solidFill>
              <a:latin typeface="Montserrat"/>
              <a:ea typeface="Montserrat"/>
              <a:cs typeface="Montserrat"/>
              <a:sym typeface="Montserrat"/>
            </a:endParaRPr>
          </a:p>
          <a:p>
            <a:pPr marL="0" lvl="0" indent="0" algn="l" rtl="0">
              <a:spcBef>
                <a:spcPts val="1000"/>
              </a:spcBef>
              <a:spcAft>
                <a:spcPts val="1000"/>
              </a:spcAft>
              <a:buNone/>
            </a:pPr>
            <a:endParaRPr sz="2100" b="1">
              <a:solidFill>
                <a:srgbClr val="0045A2"/>
              </a:solidFill>
              <a:latin typeface="Montserrat"/>
              <a:ea typeface="Montserrat"/>
              <a:cs typeface="Montserrat"/>
              <a:sym typeface="Montserrat"/>
            </a:endParaRPr>
          </a:p>
        </p:txBody>
      </p:sp>
      <p:sp>
        <p:nvSpPr>
          <p:cNvPr id="209" name="Google Shape;209;p38"/>
          <p:cNvSpPr/>
          <p:nvPr/>
        </p:nvSpPr>
        <p:spPr>
          <a:xfrm>
            <a:off x="3931850" y="344850"/>
            <a:ext cx="4814100" cy="1154400"/>
          </a:xfrm>
          <a:prstGeom prst="roundRect">
            <a:avLst>
              <a:gd name="adj" fmla="val 12851"/>
            </a:avLst>
          </a:prstGeom>
          <a:solidFill>
            <a:srgbClr val="0045A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10" name="Google Shape;210;p38"/>
          <p:cNvSpPr txBox="1"/>
          <p:nvPr/>
        </p:nvSpPr>
        <p:spPr>
          <a:xfrm>
            <a:off x="4102700" y="636000"/>
            <a:ext cx="4527300" cy="5721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Clr>
                <a:schemeClr val="dk1"/>
              </a:buClr>
              <a:buSzPts val="1100"/>
              <a:buFont typeface="Arial"/>
              <a:buNone/>
            </a:pPr>
            <a:r>
              <a:rPr lang="en" sz="3000">
                <a:solidFill>
                  <a:srgbClr val="E2ECF1"/>
                </a:solidFill>
                <a:latin typeface="Montserrat ExtraBold"/>
                <a:ea typeface="Montserrat ExtraBold"/>
                <a:cs typeface="Montserrat ExtraBold"/>
                <a:sym typeface="Montserrat ExtraBold"/>
              </a:rPr>
              <a:t>Phishing and vishing</a:t>
            </a:r>
            <a:endParaRPr sz="3000">
              <a:solidFill>
                <a:srgbClr val="E2ECF1"/>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r>
              <a:rPr lang="en" sz="3000">
                <a:solidFill>
                  <a:srgbClr val="E2ECF1"/>
                </a:solidFill>
                <a:latin typeface="Montserrat ExtraBold"/>
                <a:ea typeface="Montserrat ExtraBold"/>
                <a:cs typeface="Montserrat ExtraBold"/>
                <a:sym typeface="Montserrat ExtraBold"/>
              </a:rPr>
              <a:t> </a:t>
            </a:r>
            <a:endParaRPr sz="3000">
              <a:solidFill>
                <a:srgbClr val="E2ECF1"/>
              </a:solidFill>
              <a:latin typeface="Montserrat ExtraBold"/>
              <a:ea typeface="Montserrat ExtraBold"/>
              <a:cs typeface="Montserrat ExtraBold"/>
              <a:sym typeface="Montserrat ExtraBold"/>
            </a:endParaRPr>
          </a:p>
        </p:txBody>
      </p:sp>
      <p:pic>
        <p:nvPicPr>
          <p:cNvPr id="211" name="Google Shape;211;p38"/>
          <p:cNvPicPr preferRelativeResize="0"/>
          <p:nvPr/>
        </p:nvPicPr>
        <p:blipFill>
          <a:blip r:embed="rId3">
            <a:alphaModFix/>
          </a:blip>
          <a:stretch>
            <a:fillRect/>
          </a:stretch>
        </p:blipFill>
        <p:spPr>
          <a:xfrm rot="4">
            <a:off x="733767" y="3220106"/>
            <a:ext cx="2450557" cy="1470768"/>
          </a:xfrm>
          <a:prstGeom prst="rect">
            <a:avLst/>
          </a:prstGeom>
          <a:noFill/>
          <a:ln>
            <a:noFill/>
          </a:ln>
        </p:spPr>
      </p:pic>
      <p:pic>
        <p:nvPicPr>
          <p:cNvPr id="212" name="Google Shape;212;p38"/>
          <p:cNvPicPr preferRelativeResize="0"/>
          <p:nvPr/>
        </p:nvPicPr>
        <p:blipFill>
          <a:blip r:embed="rId3">
            <a:alphaModFix/>
          </a:blip>
          <a:stretch>
            <a:fillRect/>
          </a:stretch>
        </p:blipFill>
        <p:spPr>
          <a:xfrm rot="4">
            <a:off x="582096" y="3081258"/>
            <a:ext cx="2450557" cy="1470768"/>
          </a:xfrm>
          <a:prstGeom prst="rect">
            <a:avLst/>
          </a:prstGeom>
          <a:noFill/>
          <a:ln>
            <a:noFill/>
          </a:ln>
        </p:spPr>
      </p:pic>
      <p:pic>
        <p:nvPicPr>
          <p:cNvPr id="213" name="Google Shape;213;p38"/>
          <p:cNvPicPr preferRelativeResize="0"/>
          <p:nvPr/>
        </p:nvPicPr>
        <p:blipFill>
          <a:blip r:embed="rId3">
            <a:alphaModFix/>
          </a:blip>
          <a:stretch>
            <a:fillRect/>
          </a:stretch>
        </p:blipFill>
        <p:spPr>
          <a:xfrm rot="4">
            <a:off x="432600" y="2929801"/>
            <a:ext cx="2450557" cy="14707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Shape 217"/>
        <p:cNvGrpSpPr/>
        <p:nvPr/>
      </p:nvGrpSpPr>
      <p:grpSpPr>
        <a:xfrm>
          <a:off x="0" y="0"/>
          <a:ext cx="0" cy="0"/>
          <a:chOff x="0" y="0"/>
          <a:chExt cx="0" cy="0"/>
        </a:xfrm>
      </p:grpSpPr>
      <p:sp>
        <p:nvSpPr>
          <p:cNvPr id="218" name="Google Shape;218;p39"/>
          <p:cNvSpPr txBox="1"/>
          <p:nvPr/>
        </p:nvSpPr>
        <p:spPr>
          <a:xfrm>
            <a:off x="297350" y="580725"/>
            <a:ext cx="3174600" cy="754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45A2"/>
                </a:solidFill>
                <a:latin typeface="Montserrat ExtraBold"/>
                <a:ea typeface="Montserrat ExtraBold"/>
                <a:cs typeface="Montserrat ExtraBold"/>
                <a:sym typeface="Montserrat ExtraBold"/>
              </a:rPr>
              <a:t>Top forms:</a:t>
            </a:r>
            <a:endParaRPr sz="4000">
              <a:solidFill>
                <a:srgbClr val="0045A2"/>
              </a:solidFill>
              <a:latin typeface="Montserrat ExtraBold"/>
              <a:ea typeface="Montserrat ExtraBold"/>
              <a:cs typeface="Montserrat ExtraBold"/>
              <a:sym typeface="Montserrat ExtraBold"/>
            </a:endParaRPr>
          </a:p>
        </p:txBody>
      </p:sp>
      <p:sp>
        <p:nvSpPr>
          <p:cNvPr id="219" name="Google Shape;219;p39"/>
          <p:cNvSpPr/>
          <p:nvPr/>
        </p:nvSpPr>
        <p:spPr>
          <a:xfrm>
            <a:off x="3931850" y="1099425"/>
            <a:ext cx="4814100" cy="36390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20" name="Google Shape;220;p39"/>
          <p:cNvSpPr txBox="1"/>
          <p:nvPr/>
        </p:nvSpPr>
        <p:spPr>
          <a:xfrm>
            <a:off x="4147075" y="1768400"/>
            <a:ext cx="3888900" cy="22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b="1">
                <a:solidFill>
                  <a:srgbClr val="0045A2"/>
                </a:solidFill>
                <a:latin typeface="Montserrat"/>
                <a:ea typeface="Montserrat"/>
                <a:cs typeface="Montserrat"/>
                <a:sym typeface="Montserrat"/>
              </a:rPr>
              <a:t>“Vishing”</a:t>
            </a:r>
            <a:r>
              <a:rPr lang="en" sz="2100" b="1">
                <a:solidFill>
                  <a:srgbClr val="E2ECF1"/>
                </a:solidFill>
                <a:latin typeface="Montserrat"/>
                <a:ea typeface="Montserrat"/>
                <a:cs typeface="Montserrat"/>
                <a:sym typeface="Montserrat"/>
              </a:rPr>
              <a:t>  </a:t>
            </a:r>
            <a:endParaRPr sz="2100" b="1">
              <a:solidFill>
                <a:srgbClr val="E2ECF1"/>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en" sz="2100" b="1">
                <a:solidFill>
                  <a:srgbClr val="E2ECF1"/>
                </a:solidFill>
                <a:latin typeface="Montserrat"/>
                <a:ea typeface="Montserrat"/>
                <a:cs typeface="Montserrat"/>
                <a:sym typeface="Montserrat"/>
              </a:rPr>
              <a:t>“Voice phishing” where criminals are using the phone to trick consumers into revealing personal information.</a:t>
            </a:r>
            <a:endParaRPr sz="2100" b="1">
              <a:solidFill>
                <a:srgbClr val="E2ECF1"/>
              </a:solidFill>
              <a:latin typeface="Montserrat"/>
              <a:ea typeface="Montserrat"/>
              <a:cs typeface="Montserrat"/>
              <a:sym typeface="Montserrat"/>
            </a:endParaRPr>
          </a:p>
          <a:p>
            <a:pPr marL="0" lvl="0" indent="0" algn="l" rtl="0">
              <a:spcBef>
                <a:spcPts val="1000"/>
              </a:spcBef>
              <a:spcAft>
                <a:spcPts val="1000"/>
              </a:spcAft>
              <a:buNone/>
            </a:pPr>
            <a:endParaRPr sz="2100" b="1">
              <a:solidFill>
                <a:srgbClr val="E2ECF1"/>
              </a:solidFill>
              <a:latin typeface="Montserrat"/>
              <a:ea typeface="Montserrat"/>
              <a:cs typeface="Montserrat"/>
              <a:sym typeface="Montserrat"/>
            </a:endParaRPr>
          </a:p>
        </p:txBody>
      </p:sp>
      <p:sp>
        <p:nvSpPr>
          <p:cNvPr id="221" name="Google Shape;221;p39"/>
          <p:cNvSpPr/>
          <p:nvPr/>
        </p:nvSpPr>
        <p:spPr>
          <a:xfrm>
            <a:off x="3931850" y="344850"/>
            <a:ext cx="4814100" cy="1154400"/>
          </a:xfrm>
          <a:prstGeom prst="roundRect">
            <a:avLst>
              <a:gd name="adj" fmla="val 12851"/>
            </a:avLst>
          </a:prstGeom>
          <a:solidFill>
            <a:srgbClr val="0045A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22" name="Google Shape;222;p39"/>
          <p:cNvSpPr txBox="1"/>
          <p:nvPr/>
        </p:nvSpPr>
        <p:spPr>
          <a:xfrm>
            <a:off x="4102700" y="636000"/>
            <a:ext cx="4527300" cy="5721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000">
                <a:solidFill>
                  <a:srgbClr val="E2ECF1"/>
                </a:solidFill>
                <a:latin typeface="Montserrat ExtraBold"/>
                <a:ea typeface="Montserrat ExtraBold"/>
                <a:cs typeface="Montserrat ExtraBold"/>
                <a:sym typeface="Montserrat ExtraBold"/>
              </a:rPr>
              <a:t>Phishing and vishing</a:t>
            </a:r>
            <a:endParaRPr sz="3000">
              <a:solidFill>
                <a:srgbClr val="E2ECF1"/>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r>
              <a:rPr lang="en" sz="3000">
                <a:solidFill>
                  <a:srgbClr val="E2ECF1"/>
                </a:solidFill>
                <a:latin typeface="Montserrat ExtraBold"/>
                <a:ea typeface="Montserrat ExtraBold"/>
                <a:cs typeface="Montserrat ExtraBold"/>
                <a:sym typeface="Montserrat ExtraBold"/>
              </a:rPr>
              <a:t> </a:t>
            </a:r>
            <a:endParaRPr sz="3000">
              <a:solidFill>
                <a:srgbClr val="E2ECF1"/>
              </a:solidFill>
              <a:latin typeface="Montserrat ExtraBold"/>
              <a:ea typeface="Montserrat ExtraBold"/>
              <a:cs typeface="Montserrat ExtraBold"/>
              <a:sym typeface="Montserrat ExtraBold"/>
            </a:endParaRPr>
          </a:p>
        </p:txBody>
      </p:sp>
      <p:pic>
        <p:nvPicPr>
          <p:cNvPr id="223" name="Google Shape;223;p39"/>
          <p:cNvPicPr preferRelativeResize="0"/>
          <p:nvPr/>
        </p:nvPicPr>
        <p:blipFill>
          <a:blip r:embed="rId3">
            <a:alphaModFix/>
          </a:blip>
          <a:stretch>
            <a:fillRect/>
          </a:stretch>
        </p:blipFill>
        <p:spPr>
          <a:xfrm>
            <a:off x="463950" y="2529500"/>
            <a:ext cx="1566200" cy="2099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Shape 227"/>
        <p:cNvGrpSpPr/>
        <p:nvPr/>
      </p:nvGrpSpPr>
      <p:grpSpPr>
        <a:xfrm>
          <a:off x="0" y="0"/>
          <a:ext cx="0" cy="0"/>
          <a:chOff x="0" y="0"/>
          <a:chExt cx="0" cy="0"/>
        </a:xfrm>
      </p:grpSpPr>
      <p:sp>
        <p:nvSpPr>
          <p:cNvPr id="228" name="Google Shape;228;p40"/>
          <p:cNvSpPr txBox="1"/>
          <p:nvPr/>
        </p:nvSpPr>
        <p:spPr>
          <a:xfrm>
            <a:off x="297350" y="580725"/>
            <a:ext cx="3174600" cy="754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45A2"/>
                </a:solidFill>
                <a:latin typeface="Montserrat ExtraBold"/>
                <a:ea typeface="Montserrat ExtraBold"/>
                <a:cs typeface="Montserrat ExtraBold"/>
                <a:sym typeface="Montserrat ExtraBold"/>
              </a:rPr>
              <a:t>Top forms:</a:t>
            </a:r>
            <a:endParaRPr sz="4000">
              <a:solidFill>
                <a:srgbClr val="0045A2"/>
              </a:solidFill>
              <a:latin typeface="Montserrat ExtraBold"/>
              <a:ea typeface="Montserrat ExtraBold"/>
              <a:cs typeface="Montserrat ExtraBold"/>
              <a:sym typeface="Montserrat ExtraBold"/>
            </a:endParaRPr>
          </a:p>
        </p:txBody>
      </p:sp>
      <p:sp>
        <p:nvSpPr>
          <p:cNvPr id="229" name="Google Shape;229;p40"/>
          <p:cNvSpPr/>
          <p:nvPr/>
        </p:nvSpPr>
        <p:spPr>
          <a:xfrm>
            <a:off x="3931850" y="1099425"/>
            <a:ext cx="4814100" cy="36390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30" name="Google Shape;230;p40"/>
          <p:cNvSpPr txBox="1"/>
          <p:nvPr/>
        </p:nvSpPr>
        <p:spPr>
          <a:xfrm>
            <a:off x="4147075" y="1581450"/>
            <a:ext cx="4483200" cy="14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b="1">
                <a:solidFill>
                  <a:srgbClr val="0045A2"/>
                </a:solidFill>
                <a:latin typeface="Montserrat"/>
                <a:ea typeface="Montserrat"/>
                <a:cs typeface="Montserrat"/>
                <a:sym typeface="Montserrat"/>
              </a:rPr>
              <a:t>The Ugly side of romance</a:t>
            </a:r>
            <a:r>
              <a:rPr lang="en" sz="2100" b="1">
                <a:solidFill>
                  <a:srgbClr val="E2ECF1"/>
                </a:solidFill>
                <a:latin typeface="Montserrat"/>
                <a:ea typeface="Montserrat"/>
                <a:cs typeface="Montserrat"/>
                <a:sym typeface="Montserrat"/>
              </a:rPr>
              <a:t>  </a:t>
            </a:r>
            <a:endParaRPr sz="2100" b="1">
              <a:solidFill>
                <a:srgbClr val="E2ECF1"/>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en" sz="2100" b="1">
                <a:solidFill>
                  <a:srgbClr val="E2ECF1"/>
                </a:solidFill>
                <a:latin typeface="Montserrat"/>
                <a:ea typeface="Montserrat"/>
                <a:cs typeface="Montserrat"/>
                <a:sym typeface="Montserrat"/>
              </a:rPr>
              <a:t>Romance scams were the highest grossing scam in 2020</a:t>
            </a:r>
            <a:endParaRPr sz="2100" b="1">
              <a:solidFill>
                <a:srgbClr val="E2ECF1"/>
              </a:solidFill>
              <a:latin typeface="Montserrat"/>
              <a:ea typeface="Montserrat"/>
              <a:cs typeface="Montserrat"/>
              <a:sym typeface="Montserrat"/>
            </a:endParaRPr>
          </a:p>
          <a:p>
            <a:pPr marL="0" lvl="0" indent="0" algn="l" rtl="0">
              <a:spcBef>
                <a:spcPts val="1000"/>
              </a:spcBef>
              <a:spcAft>
                <a:spcPts val="1000"/>
              </a:spcAft>
              <a:buNone/>
            </a:pPr>
            <a:endParaRPr sz="2100" b="1">
              <a:solidFill>
                <a:srgbClr val="E2ECF1"/>
              </a:solidFill>
              <a:latin typeface="Montserrat"/>
              <a:ea typeface="Montserrat"/>
              <a:cs typeface="Montserrat"/>
              <a:sym typeface="Montserrat"/>
            </a:endParaRPr>
          </a:p>
        </p:txBody>
      </p:sp>
      <p:sp>
        <p:nvSpPr>
          <p:cNvPr id="231" name="Google Shape;231;p40"/>
          <p:cNvSpPr/>
          <p:nvPr/>
        </p:nvSpPr>
        <p:spPr>
          <a:xfrm>
            <a:off x="3931850" y="344850"/>
            <a:ext cx="4814100" cy="1154400"/>
          </a:xfrm>
          <a:prstGeom prst="roundRect">
            <a:avLst>
              <a:gd name="adj" fmla="val 12851"/>
            </a:avLst>
          </a:prstGeom>
          <a:solidFill>
            <a:srgbClr val="0045A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32" name="Google Shape;232;p40"/>
          <p:cNvSpPr txBox="1"/>
          <p:nvPr/>
        </p:nvSpPr>
        <p:spPr>
          <a:xfrm>
            <a:off x="4238750" y="636000"/>
            <a:ext cx="4200300" cy="5721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000">
                <a:solidFill>
                  <a:srgbClr val="E2ECF1"/>
                </a:solidFill>
                <a:latin typeface="Montserrat ExtraBold"/>
                <a:ea typeface="Montserrat ExtraBold"/>
                <a:cs typeface="Montserrat ExtraBold"/>
                <a:sym typeface="Montserrat ExtraBold"/>
              </a:rPr>
              <a:t>The Romance Scam</a:t>
            </a:r>
            <a:endParaRPr sz="3000">
              <a:solidFill>
                <a:srgbClr val="E2ECF1"/>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r>
              <a:rPr lang="en" sz="3000">
                <a:solidFill>
                  <a:srgbClr val="E2ECF1"/>
                </a:solidFill>
                <a:latin typeface="Montserrat ExtraBold"/>
                <a:ea typeface="Montserrat ExtraBold"/>
                <a:cs typeface="Montserrat ExtraBold"/>
                <a:sym typeface="Montserrat ExtraBold"/>
              </a:rPr>
              <a:t> </a:t>
            </a:r>
            <a:endParaRPr sz="3000">
              <a:solidFill>
                <a:srgbClr val="E2ECF1"/>
              </a:solidFill>
              <a:latin typeface="Montserrat ExtraBold"/>
              <a:ea typeface="Montserrat ExtraBold"/>
              <a:cs typeface="Montserrat ExtraBold"/>
              <a:sym typeface="Montserrat ExtraBold"/>
            </a:endParaRPr>
          </a:p>
        </p:txBody>
      </p:sp>
      <p:sp>
        <p:nvSpPr>
          <p:cNvPr id="233" name="Google Shape;233;p40"/>
          <p:cNvSpPr txBox="1"/>
          <p:nvPr/>
        </p:nvSpPr>
        <p:spPr>
          <a:xfrm>
            <a:off x="4147075" y="2797100"/>
            <a:ext cx="2679000" cy="3886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0" bIns="91425" anchor="t" anchorCtr="0">
            <a:normAutofit/>
          </a:bodyPr>
          <a:lstStyle/>
          <a:p>
            <a:pPr marL="0" lvl="0" indent="0" algn="l" rtl="0">
              <a:spcBef>
                <a:spcPts val="0"/>
              </a:spcBef>
              <a:spcAft>
                <a:spcPts val="0"/>
              </a:spcAft>
              <a:buClr>
                <a:schemeClr val="dk1"/>
              </a:buClr>
              <a:buSzPts val="1100"/>
              <a:buFont typeface="Arial"/>
              <a:buNone/>
            </a:pPr>
            <a:r>
              <a:rPr lang="en" sz="1800" b="1">
                <a:solidFill>
                  <a:srgbClr val="0045A2"/>
                </a:solidFill>
                <a:latin typeface="Montserrat"/>
                <a:ea typeface="Montserrat"/>
                <a:cs typeface="Montserrat"/>
                <a:sym typeface="Montserrat"/>
              </a:rPr>
              <a:t>Total reported losses:</a:t>
            </a:r>
            <a:r>
              <a:rPr lang="en" sz="1800" b="1">
                <a:solidFill>
                  <a:srgbClr val="E2ECF1"/>
                </a:solidFill>
                <a:latin typeface="Montserrat"/>
                <a:ea typeface="Montserrat"/>
                <a:cs typeface="Montserrat"/>
                <a:sym typeface="Montserrat"/>
              </a:rPr>
              <a:t>  </a:t>
            </a:r>
            <a:endParaRPr sz="1800" b="1">
              <a:solidFill>
                <a:srgbClr val="E2ECF1"/>
              </a:solidFill>
              <a:latin typeface="Montserrat"/>
              <a:ea typeface="Montserrat"/>
              <a:cs typeface="Montserrat"/>
              <a:sym typeface="Montserrat"/>
            </a:endParaRPr>
          </a:p>
          <a:p>
            <a:pPr marL="0" lvl="0" indent="0" algn="l" rtl="0">
              <a:lnSpc>
                <a:spcPct val="100000"/>
              </a:lnSpc>
              <a:spcBef>
                <a:spcPts val="1000"/>
              </a:spcBef>
              <a:spcAft>
                <a:spcPts val="0"/>
              </a:spcAft>
              <a:buClr>
                <a:schemeClr val="dk1"/>
              </a:buClr>
              <a:buSzPts val="1100"/>
              <a:buFont typeface="Arial"/>
              <a:buNone/>
            </a:pPr>
            <a:r>
              <a:rPr lang="en" sz="1800" b="1">
                <a:solidFill>
                  <a:srgbClr val="E2ECF1"/>
                </a:solidFill>
              </a:rPr>
              <a:t>2011: $12 million</a:t>
            </a:r>
            <a:endParaRPr sz="1800" b="1">
              <a:solidFill>
                <a:srgbClr val="E2ECF1"/>
              </a:solidFill>
            </a:endParaRPr>
          </a:p>
          <a:p>
            <a:pPr marL="0" marR="0" lvl="0" indent="0" algn="l" rtl="0">
              <a:lnSpc>
                <a:spcPct val="100000"/>
              </a:lnSpc>
              <a:spcBef>
                <a:spcPts val="0"/>
              </a:spcBef>
              <a:spcAft>
                <a:spcPts val="0"/>
              </a:spcAft>
              <a:buClr>
                <a:schemeClr val="dk1"/>
              </a:buClr>
              <a:buSzPts val="1100"/>
              <a:buFont typeface="Arial"/>
              <a:buNone/>
            </a:pPr>
            <a:r>
              <a:rPr lang="en" sz="1800" b="1">
                <a:solidFill>
                  <a:srgbClr val="E2ECF1"/>
                </a:solidFill>
              </a:rPr>
              <a:t>2016: $17 million</a:t>
            </a:r>
            <a:endParaRPr sz="1800" b="1">
              <a:solidFill>
                <a:srgbClr val="E2ECF1"/>
              </a:solidFill>
            </a:endParaRPr>
          </a:p>
          <a:p>
            <a:pPr marL="0" marR="0" lvl="0" indent="0" algn="l" rtl="0">
              <a:lnSpc>
                <a:spcPct val="100000"/>
              </a:lnSpc>
              <a:spcBef>
                <a:spcPts val="0"/>
              </a:spcBef>
              <a:spcAft>
                <a:spcPts val="0"/>
              </a:spcAft>
              <a:buClr>
                <a:schemeClr val="dk1"/>
              </a:buClr>
              <a:buSzPts val="1100"/>
              <a:buFont typeface="Arial"/>
              <a:buNone/>
            </a:pPr>
            <a:r>
              <a:rPr lang="en" sz="1800" b="1">
                <a:solidFill>
                  <a:srgbClr val="E2ECF1"/>
                </a:solidFill>
              </a:rPr>
              <a:t>2018: $22.5 million</a:t>
            </a:r>
            <a:endParaRPr sz="1800" b="1">
              <a:solidFill>
                <a:srgbClr val="E2ECF1"/>
              </a:solidFill>
            </a:endParaRPr>
          </a:p>
          <a:p>
            <a:pPr marL="0" marR="0" lvl="0" indent="0" algn="l" rtl="0">
              <a:lnSpc>
                <a:spcPct val="100000"/>
              </a:lnSpc>
              <a:spcBef>
                <a:spcPts val="0"/>
              </a:spcBef>
              <a:spcAft>
                <a:spcPts val="0"/>
              </a:spcAft>
              <a:buClr>
                <a:schemeClr val="dk1"/>
              </a:buClr>
              <a:buSzPts val="1100"/>
              <a:buFont typeface="Arial"/>
              <a:buNone/>
            </a:pPr>
            <a:r>
              <a:rPr lang="en" sz="1800" b="1">
                <a:solidFill>
                  <a:srgbClr val="E2ECF1"/>
                </a:solidFill>
              </a:rPr>
              <a:t>2020: 18.5 million</a:t>
            </a:r>
            <a:endParaRPr sz="1800" b="1">
              <a:solidFill>
                <a:srgbClr val="E2ECF1"/>
              </a:solidFill>
            </a:endParaRPr>
          </a:p>
          <a:p>
            <a:pPr marL="0" marR="0" lvl="0" indent="0" algn="l" rtl="0">
              <a:lnSpc>
                <a:spcPct val="100000"/>
              </a:lnSpc>
              <a:spcBef>
                <a:spcPts val="0"/>
              </a:spcBef>
              <a:spcAft>
                <a:spcPts val="0"/>
              </a:spcAft>
              <a:buClr>
                <a:schemeClr val="dk1"/>
              </a:buClr>
              <a:buSzPts val="1100"/>
              <a:buFont typeface="Arial"/>
              <a:buNone/>
            </a:pPr>
            <a:r>
              <a:rPr lang="en" sz="1800" b="1">
                <a:solidFill>
                  <a:srgbClr val="E2ECF1"/>
                </a:solidFill>
              </a:rPr>
              <a:t>2021: $50 million</a:t>
            </a:r>
            <a:endParaRPr sz="1800" b="1">
              <a:solidFill>
                <a:srgbClr val="E2ECF1"/>
              </a:solidFill>
            </a:endParaRPr>
          </a:p>
          <a:p>
            <a:pPr marL="0" marR="0" lvl="0" indent="0" algn="l" rtl="0">
              <a:lnSpc>
                <a:spcPct val="115000"/>
              </a:lnSpc>
              <a:spcBef>
                <a:spcPts val="1200"/>
              </a:spcBef>
              <a:spcAft>
                <a:spcPts val="0"/>
              </a:spcAft>
              <a:buClr>
                <a:schemeClr val="dk1"/>
              </a:buClr>
              <a:buSzPts val="1100"/>
              <a:buFont typeface="Arial"/>
              <a:buNone/>
            </a:pPr>
            <a:endParaRPr sz="1800" b="1">
              <a:solidFill>
                <a:srgbClr val="E2ECF1"/>
              </a:solidFill>
            </a:endParaRPr>
          </a:p>
          <a:p>
            <a:pPr marL="0" lvl="0" indent="0" algn="l" rtl="0">
              <a:spcBef>
                <a:spcPts val="0"/>
              </a:spcBef>
              <a:spcAft>
                <a:spcPts val="0"/>
              </a:spcAft>
              <a:buClr>
                <a:schemeClr val="dk1"/>
              </a:buClr>
              <a:buSzPts val="1100"/>
              <a:buFont typeface="Arial"/>
              <a:buNone/>
            </a:pPr>
            <a:endParaRPr sz="1800" b="1">
              <a:solidFill>
                <a:srgbClr val="E2ECF1"/>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1800" b="1">
              <a:solidFill>
                <a:srgbClr val="E2ECF1"/>
              </a:solidFill>
              <a:latin typeface="Montserrat"/>
              <a:ea typeface="Montserrat"/>
              <a:cs typeface="Montserrat"/>
              <a:sym typeface="Montserrat"/>
            </a:endParaRPr>
          </a:p>
          <a:p>
            <a:pPr marL="0" lvl="0" indent="0" algn="l" rtl="0">
              <a:spcBef>
                <a:spcPts val="1000"/>
              </a:spcBef>
              <a:spcAft>
                <a:spcPts val="1000"/>
              </a:spcAft>
              <a:buNone/>
            </a:pPr>
            <a:endParaRPr sz="1800" b="1">
              <a:solidFill>
                <a:srgbClr val="E2ECF1"/>
              </a:solidFill>
              <a:latin typeface="Montserrat"/>
              <a:ea typeface="Montserrat"/>
              <a:cs typeface="Montserrat"/>
              <a:sym typeface="Montserrat"/>
            </a:endParaRPr>
          </a:p>
        </p:txBody>
      </p:sp>
      <p:pic>
        <p:nvPicPr>
          <p:cNvPr id="234" name="Google Shape;234;p40"/>
          <p:cNvPicPr preferRelativeResize="0"/>
          <p:nvPr/>
        </p:nvPicPr>
        <p:blipFill>
          <a:blip r:embed="rId3">
            <a:alphaModFix/>
          </a:blip>
          <a:stretch>
            <a:fillRect/>
          </a:stretch>
        </p:blipFill>
        <p:spPr>
          <a:xfrm>
            <a:off x="366150" y="2999250"/>
            <a:ext cx="2258476" cy="1678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Shape 238"/>
        <p:cNvGrpSpPr/>
        <p:nvPr/>
      </p:nvGrpSpPr>
      <p:grpSpPr>
        <a:xfrm>
          <a:off x="0" y="0"/>
          <a:ext cx="0" cy="0"/>
          <a:chOff x="0" y="0"/>
          <a:chExt cx="0" cy="0"/>
        </a:xfrm>
      </p:grpSpPr>
      <p:sp>
        <p:nvSpPr>
          <p:cNvPr id="239" name="Google Shape;239;p41"/>
          <p:cNvSpPr txBox="1"/>
          <p:nvPr/>
        </p:nvSpPr>
        <p:spPr>
          <a:xfrm>
            <a:off x="297350" y="580725"/>
            <a:ext cx="3174600" cy="754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45A2"/>
                </a:solidFill>
                <a:latin typeface="Montserrat ExtraBold"/>
                <a:ea typeface="Montserrat ExtraBold"/>
                <a:cs typeface="Montserrat ExtraBold"/>
                <a:sym typeface="Montserrat ExtraBold"/>
              </a:rPr>
              <a:t>Top forms:</a:t>
            </a:r>
            <a:endParaRPr sz="4000">
              <a:solidFill>
                <a:srgbClr val="0045A2"/>
              </a:solidFill>
              <a:latin typeface="Montserrat ExtraBold"/>
              <a:ea typeface="Montserrat ExtraBold"/>
              <a:cs typeface="Montserrat ExtraBold"/>
              <a:sym typeface="Montserrat ExtraBold"/>
            </a:endParaRPr>
          </a:p>
        </p:txBody>
      </p:sp>
      <p:sp>
        <p:nvSpPr>
          <p:cNvPr id="240" name="Google Shape;240;p41"/>
          <p:cNvSpPr/>
          <p:nvPr/>
        </p:nvSpPr>
        <p:spPr>
          <a:xfrm>
            <a:off x="3931850" y="1099425"/>
            <a:ext cx="4814100" cy="36390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41" name="Google Shape;241;p41"/>
          <p:cNvSpPr/>
          <p:nvPr/>
        </p:nvSpPr>
        <p:spPr>
          <a:xfrm>
            <a:off x="3931850" y="344850"/>
            <a:ext cx="4814100" cy="1154400"/>
          </a:xfrm>
          <a:prstGeom prst="roundRect">
            <a:avLst>
              <a:gd name="adj" fmla="val 12851"/>
            </a:avLst>
          </a:prstGeom>
          <a:solidFill>
            <a:srgbClr val="0045A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42" name="Google Shape;242;p41"/>
          <p:cNvSpPr txBox="1"/>
          <p:nvPr/>
        </p:nvSpPr>
        <p:spPr>
          <a:xfrm>
            <a:off x="4147075" y="636000"/>
            <a:ext cx="4039200" cy="5721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000">
                <a:solidFill>
                  <a:srgbClr val="E2ECF1"/>
                </a:solidFill>
                <a:latin typeface="Montserrat ExtraBold"/>
                <a:ea typeface="Montserrat ExtraBold"/>
                <a:cs typeface="Montserrat ExtraBold"/>
                <a:sym typeface="Montserrat ExtraBold"/>
              </a:rPr>
              <a:t>Grandparent scam</a:t>
            </a:r>
            <a:endParaRPr sz="3000">
              <a:solidFill>
                <a:srgbClr val="E2ECF1"/>
              </a:solidFill>
              <a:latin typeface="Montserrat ExtraBold"/>
              <a:ea typeface="Montserrat ExtraBold"/>
              <a:cs typeface="Montserrat ExtraBold"/>
              <a:sym typeface="Montserrat ExtraBold"/>
            </a:endParaRPr>
          </a:p>
        </p:txBody>
      </p:sp>
      <p:sp>
        <p:nvSpPr>
          <p:cNvPr id="243" name="Google Shape;243;p41"/>
          <p:cNvSpPr txBox="1"/>
          <p:nvPr/>
        </p:nvSpPr>
        <p:spPr>
          <a:xfrm>
            <a:off x="4519100" y="2210500"/>
            <a:ext cx="3639600" cy="16671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 sz="3000">
                <a:solidFill>
                  <a:srgbClr val="0045A2"/>
                </a:solidFill>
                <a:latin typeface="Montserrat ExtraBold"/>
                <a:ea typeface="Montserrat ExtraBold"/>
                <a:cs typeface="Montserrat ExtraBold"/>
                <a:sym typeface="Montserrat ExtraBold"/>
              </a:rPr>
              <a:t>Grandma, is </a:t>
            </a:r>
            <a:br>
              <a:rPr lang="en" sz="3000">
                <a:solidFill>
                  <a:srgbClr val="0045A2"/>
                </a:solidFill>
                <a:latin typeface="Montserrat ExtraBold"/>
                <a:ea typeface="Montserrat ExtraBold"/>
                <a:cs typeface="Montserrat ExtraBold"/>
                <a:sym typeface="Montserrat ExtraBold"/>
              </a:rPr>
            </a:br>
            <a:r>
              <a:rPr lang="en" sz="3000">
                <a:solidFill>
                  <a:srgbClr val="0045A2"/>
                </a:solidFill>
                <a:latin typeface="Montserrat ExtraBold"/>
                <a:ea typeface="Montserrat ExtraBold"/>
                <a:cs typeface="Montserrat ExtraBold"/>
                <a:sym typeface="Montserrat ExtraBold"/>
              </a:rPr>
              <a:t>that you?</a:t>
            </a:r>
            <a:r>
              <a:rPr lang="en" sz="3000">
                <a:solidFill>
                  <a:srgbClr val="C9E9E6"/>
                </a:solidFill>
                <a:latin typeface="Montserrat ExtraBold"/>
                <a:ea typeface="Montserrat ExtraBold"/>
                <a:cs typeface="Montserrat ExtraBold"/>
                <a:sym typeface="Montserrat ExtraBold"/>
              </a:rPr>
              <a:t> </a:t>
            </a:r>
            <a:br>
              <a:rPr lang="en" sz="3000">
                <a:solidFill>
                  <a:srgbClr val="C9E9E6"/>
                </a:solidFill>
                <a:latin typeface="Montserrat ExtraBold"/>
                <a:ea typeface="Montserrat ExtraBold"/>
                <a:cs typeface="Montserrat ExtraBold"/>
                <a:sym typeface="Montserrat ExtraBold"/>
              </a:rPr>
            </a:br>
            <a:r>
              <a:rPr lang="en" sz="3000">
                <a:solidFill>
                  <a:srgbClr val="E2ECF1"/>
                </a:solidFill>
                <a:latin typeface="Montserrat ExtraBold"/>
                <a:ea typeface="Montserrat ExtraBold"/>
                <a:cs typeface="Montserrat ExtraBold"/>
                <a:sym typeface="Montserrat ExtraBold"/>
              </a:rPr>
              <a:t>Do you know who this is?</a:t>
            </a:r>
            <a:endParaRPr sz="3000">
              <a:solidFill>
                <a:srgbClr val="E2ECF1"/>
              </a:solidFill>
              <a:latin typeface="Montserrat ExtraBold"/>
              <a:ea typeface="Montserrat ExtraBold"/>
              <a:cs typeface="Montserrat ExtraBold"/>
              <a:sym typeface="Montserrat ExtraBold"/>
            </a:endParaRPr>
          </a:p>
          <a:p>
            <a:pPr marL="0" lvl="0" indent="0" algn="ctr" rtl="0">
              <a:lnSpc>
                <a:spcPct val="85000"/>
              </a:lnSpc>
              <a:spcBef>
                <a:spcPts val="0"/>
              </a:spcBef>
              <a:spcAft>
                <a:spcPts val="0"/>
              </a:spcAft>
              <a:buNone/>
            </a:pPr>
            <a:endParaRPr sz="3000">
              <a:solidFill>
                <a:srgbClr val="C9E9E6"/>
              </a:solidFill>
              <a:latin typeface="Montserrat ExtraBold"/>
              <a:ea typeface="Montserrat ExtraBold"/>
              <a:cs typeface="Montserrat ExtraBold"/>
              <a:sym typeface="Montserrat ExtraBold"/>
            </a:endParaRPr>
          </a:p>
          <a:p>
            <a:pPr marL="0" lvl="0" indent="0" algn="ctr" rtl="0">
              <a:lnSpc>
                <a:spcPct val="85000"/>
              </a:lnSpc>
              <a:spcBef>
                <a:spcPts val="0"/>
              </a:spcBef>
              <a:spcAft>
                <a:spcPts val="0"/>
              </a:spcAft>
              <a:buNone/>
            </a:pPr>
            <a:endParaRPr sz="3000">
              <a:solidFill>
                <a:srgbClr val="C9E9E6"/>
              </a:solidFill>
              <a:latin typeface="Montserrat ExtraBold"/>
              <a:ea typeface="Montserrat ExtraBold"/>
              <a:cs typeface="Montserrat ExtraBold"/>
              <a:sym typeface="Montserrat ExtraBold"/>
            </a:endParaRPr>
          </a:p>
        </p:txBody>
      </p:sp>
      <p:pic>
        <p:nvPicPr>
          <p:cNvPr id="244" name="Google Shape;244;p41"/>
          <p:cNvPicPr preferRelativeResize="0"/>
          <p:nvPr/>
        </p:nvPicPr>
        <p:blipFill>
          <a:blip r:embed="rId3">
            <a:alphaModFix/>
          </a:blip>
          <a:stretch>
            <a:fillRect/>
          </a:stretch>
        </p:blipFill>
        <p:spPr>
          <a:xfrm>
            <a:off x="412900" y="2794153"/>
            <a:ext cx="2470275" cy="1944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Shape 248"/>
        <p:cNvGrpSpPr/>
        <p:nvPr/>
      </p:nvGrpSpPr>
      <p:grpSpPr>
        <a:xfrm>
          <a:off x="0" y="0"/>
          <a:ext cx="0" cy="0"/>
          <a:chOff x="0" y="0"/>
          <a:chExt cx="0" cy="0"/>
        </a:xfrm>
      </p:grpSpPr>
      <p:sp>
        <p:nvSpPr>
          <p:cNvPr id="249" name="Google Shape;249;p42"/>
          <p:cNvSpPr txBox="1"/>
          <p:nvPr/>
        </p:nvSpPr>
        <p:spPr>
          <a:xfrm>
            <a:off x="297350" y="580725"/>
            <a:ext cx="3174600" cy="754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45A2"/>
                </a:solidFill>
                <a:latin typeface="Montserrat ExtraBold"/>
                <a:ea typeface="Montserrat ExtraBold"/>
                <a:cs typeface="Montserrat ExtraBold"/>
                <a:sym typeface="Montserrat ExtraBold"/>
              </a:rPr>
              <a:t>Top forms:</a:t>
            </a:r>
            <a:endParaRPr sz="4000">
              <a:solidFill>
                <a:srgbClr val="0045A2"/>
              </a:solidFill>
              <a:latin typeface="Montserrat ExtraBold"/>
              <a:ea typeface="Montserrat ExtraBold"/>
              <a:cs typeface="Montserrat ExtraBold"/>
              <a:sym typeface="Montserrat ExtraBold"/>
            </a:endParaRPr>
          </a:p>
        </p:txBody>
      </p:sp>
      <p:sp>
        <p:nvSpPr>
          <p:cNvPr id="250" name="Google Shape;250;p42"/>
          <p:cNvSpPr/>
          <p:nvPr/>
        </p:nvSpPr>
        <p:spPr>
          <a:xfrm>
            <a:off x="3931850" y="1099425"/>
            <a:ext cx="4814100" cy="36390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51" name="Google Shape;251;p42"/>
          <p:cNvSpPr/>
          <p:nvPr/>
        </p:nvSpPr>
        <p:spPr>
          <a:xfrm>
            <a:off x="3931850" y="344850"/>
            <a:ext cx="4814100" cy="1154400"/>
          </a:xfrm>
          <a:prstGeom prst="roundRect">
            <a:avLst>
              <a:gd name="adj" fmla="val 12851"/>
            </a:avLst>
          </a:prstGeom>
          <a:solidFill>
            <a:srgbClr val="0045A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52" name="Google Shape;252;p42"/>
          <p:cNvSpPr txBox="1"/>
          <p:nvPr/>
        </p:nvSpPr>
        <p:spPr>
          <a:xfrm>
            <a:off x="4147075" y="464750"/>
            <a:ext cx="3945600" cy="8706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2800">
                <a:solidFill>
                  <a:srgbClr val="E2ECF1"/>
                </a:solidFill>
                <a:latin typeface="Montserrat ExtraBold"/>
                <a:ea typeface="Montserrat ExtraBold"/>
                <a:cs typeface="Montserrat ExtraBold"/>
                <a:sym typeface="Montserrat ExtraBold"/>
              </a:rPr>
              <a:t>Gift card and prepaid card scams</a:t>
            </a:r>
            <a:endParaRPr sz="2800">
              <a:solidFill>
                <a:srgbClr val="E2ECF1"/>
              </a:solidFill>
              <a:latin typeface="Montserrat ExtraBold"/>
              <a:ea typeface="Montserrat ExtraBold"/>
              <a:cs typeface="Montserrat ExtraBold"/>
              <a:sym typeface="Montserrat ExtraBold"/>
            </a:endParaRPr>
          </a:p>
        </p:txBody>
      </p:sp>
      <p:sp>
        <p:nvSpPr>
          <p:cNvPr id="253" name="Google Shape;253;p42"/>
          <p:cNvSpPr txBox="1"/>
          <p:nvPr/>
        </p:nvSpPr>
        <p:spPr>
          <a:xfrm>
            <a:off x="4147075" y="1734089"/>
            <a:ext cx="4653900" cy="269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045A2"/>
                </a:solidFill>
                <a:latin typeface="Montserrat"/>
                <a:ea typeface="Montserrat"/>
                <a:cs typeface="Montserrat"/>
                <a:sym typeface="Montserrat"/>
              </a:rPr>
              <a:t>How the scam works. </a:t>
            </a:r>
            <a:endParaRPr sz="2000" b="1">
              <a:solidFill>
                <a:srgbClr val="0045A2"/>
              </a:solidFill>
              <a:latin typeface="Montserrat"/>
              <a:ea typeface="Montserrat"/>
              <a:cs typeface="Montserrat"/>
              <a:sym typeface="Montserrat"/>
            </a:endParaRPr>
          </a:p>
          <a:p>
            <a:pPr marL="0" lvl="0" indent="0" algn="l" rtl="0">
              <a:spcBef>
                <a:spcPts val="1000"/>
              </a:spcBef>
              <a:spcAft>
                <a:spcPts val="1000"/>
              </a:spcAft>
              <a:buNone/>
            </a:pPr>
            <a:r>
              <a:rPr lang="en" sz="2000" b="1">
                <a:solidFill>
                  <a:schemeClr val="lt1"/>
                </a:solidFill>
                <a:latin typeface="Montserrat"/>
                <a:ea typeface="Montserrat"/>
                <a:cs typeface="Montserrat"/>
                <a:sym typeface="Montserrat"/>
              </a:rPr>
              <a:t>You receive a phone message or email from a criminal who is posing as a bank or government agency. The message says you have an overdue balance or outstanding debt and demands payment in gift cards</a:t>
            </a:r>
            <a:endParaRPr sz="2000" b="1">
              <a:solidFill>
                <a:schemeClr val="lt1"/>
              </a:solidFill>
              <a:latin typeface="Montserrat"/>
              <a:ea typeface="Montserrat"/>
              <a:cs typeface="Montserrat"/>
              <a:sym typeface="Montserrat"/>
            </a:endParaRPr>
          </a:p>
        </p:txBody>
      </p:sp>
      <p:pic>
        <p:nvPicPr>
          <p:cNvPr id="254" name="Google Shape;254;p42"/>
          <p:cNvPicPr preferRelativeResize="0"/>
          <p:nvPr/>
        </p:nvPicPr>
        <p:blipFill>
          <a:blip r:embed="rId3">
            <a:alphaModFix/>
          </a:blip>
          <a:stretch>
            <a:fillRect/>
          </a:stretch>
        </p:blipFill>
        <p:spPr>
          <a:xfrm>
            <a:off x="385400" y="2945700"/>
            <a:ext cx="2639726" cy="1514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Shape 258"/>
        <p:cNvGrpSpPr/>
        <p:nvPr/>
      </p:nvGrpSpPr>
      <p:grpSpPr>
        <a:xfrm>
          <a:off x="0" y="0"/>
          <a:ext cx="0" cy="0"/>
          <a:chOff x="0" y="0"/>
          <a:chExt cx="0" cy="0"/>
        </a:xfrm>
      </p:grpSpPr>
      <p:sp>
        <p:nvSpPr>
          <p:cNvPr id="259" name="Google Shape;259;p43"/>
          <p:cNvSpPr txBox="1"/>
          <p:nvPr/>
        </p:nvSpPr>
        <p:spPr>
          <a:xfrm>
            <a:off x="297350" y="580725"/>
            <a:ext cx="3174600" cy="754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45A2"/>
                </a:solidFill>
                <a:latin typeface="Montserrat ExtraBold"/>
                <a:ea typeface="Montserrat ExtraBold"/>
                <a:cs typeface="Montserrat ExtraBold"/>
                <a:sym typeface="Montserrat ExtraBold"/>
              </a:rPr>
              <a:t>Top forms:</a:t>
            </a:r>
            <a:endParaRPr sz="4000">
              <a:solidFill>
                <a:srgbClr val="0045A2"/>
              </a:solidFill>
              <a:latin typeface="Montserrat ExtraBold"/>
              <a:ea typeface="Montserrat ExtraBold"/>
              <a:cs typeface="Montserrat ExtraBold"/>
              <a:sym typeface="Montserrat ExtraBold"/>
            </a:endParaRPr>
          </a:p>
        </p:txBody>
      </p:sp>
      <p:sp>
        <p:nvSpPr>
          <p:cNvPr id="260" name="Google Shape;260;p43"/>
          <p:cNvSpPr/>
          <p:nvPr/>
        </p:nvSpPr>
        <p:spPr>
          <a:xfrm>
            <a:off x="3931850" y="1099425"/>
            <a:ext cx="4814100" cy="36390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61" name="Google Shape;261;p43"/>
          <p:cNvSpPr/>
          <p:nvPr/>
        </p:nvSpPr>
        <p:spPr>
          <a:xfrm>
            <a:off x="3931850" y="344850"/>
            <a:ext cx="4814100" cy="1154400"/>
          </a:xfrm>
          <a:prstGeom prst="roundRect">
            <a:avLst>
              <a:gd name="adj" fmla="val 12851"/>
            </a:avLst>
          </a:prstGeom>
          <a:solidFill>
            <a:srgbClr val="0045A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62" name="Google Shape;262;p43"/>
          <p:cNvSpPr txBox="1"/>
          <p:nvPr/>
        </p:nvSpPr>
        <p:spPr>
          <a:xfrm>
            <a:off x="4147075" y="492525"/>
            <a:ext cx="4039200" cy="8427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2800">
                <a:solidFill>
                  <a:srgbClr val="E2ECF1"/>
                </a:solidFill>
                <a:latin typeface="Montserrat ExtraBold"/>
                <a:ea typeface="Montserrat ExtraBold"/>
                <a:cs typeface="Montserrat ExtraBold"/>
                <a:sym typeface="Montserrat ExtraBold"/>
              </a:rPr>
              <a:t>Phony bank investigator scam</a:t>
            </a:r>
            <a:endParaRPr sz="2800">
              <a:solidFill>
                <a:srgbClr val="E2ECF1"/>
              </a:solidFill>
              <a:latin typeface="Montserrat ExtraBold"/>
              <a:ea typeface="Montserrat ExtraBold"/>
              <a:cs typeface="Montserrat ExtraBold"/>
              <a:sym typeface="Montserrat ExtraBold"/>
            </a:endParaRPr>
          </a:p>
        </p:txBody>
      </p:sp>
      <p:sp>
        <p:nvSpPr>
          <p:cNvPr id="263" name="Google Shape;263;p43"/>
          <p:cNvSpPr txBox="1"/>
          <p:nvPr/>
        </p:nvSpPr>
        <p:spPr>
          <a:xfrm>
            <a:off x="4147075" y="1827456"/>
            <a:ext cx="3710100" cy="22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solidFill>
                  <a:srgbClr val="0045A2"/>
                </a:solidFill>
                <a:latin typeface="Montserrat"/>
                <a:ea typeface="Montserrat"/>
                <a:cs typeface="Montserrat"/>
                <a:sym typeface="Montserrat"/>
              </a:rPr>
              <a:t>In this phone scam, fraudsters impersonate a bank investigator to try and trick consumers into providing their own money to “aid” a criminal investigation</a:t>
            </a:r>
            <a:endParaRPr sz="2000" b="1">
              <a:solidFill>
                <a:srgbClr val="0045A2"/>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b="1">
              <a:solidFill>
                <a:srgbClr val="0045A2"/>
              </a:solidFill>
              <a:latin typeface="Montserrat"/>
              <a:ea typeface="Montserrat"/>
              <a:cs typeface="Montserrat"/>
              <a:sym typeface="Montserrat"/>
            </a:endParaRPr>
          </a:p>
          <a:p>
            <a:pPr marL="0" lvl="0" indent="0" algn="l" rtl="0">
              <a:spcBef>
                <a:spcPts val="1000"/>
              </a:spcBef>
              <a:spcAft>
                <a:spcPts val="1000"/>
              </a:spcAft>
              <a:buNone/>
            </a:pPr>
            <a:endParaRPr sz="2000" b="1">
              <a:solidFill>
                <a:srgbClr val="0045A2"/>
              </a:solidFill>
              <a:latin typeface="Montserrat"/>
              <a:ea typeface="Montserrat"/>
              <a:cs typeface="Montserrat"/>
              <a:sym typeface="Montserrat"/>
            </a:endParaRPr>
          </a:p>
        </p:txBody>
      </p:sp>
      <p:pic>
        <p:nvPicPr>
          <p:cNvPr id="264" name="Google Shape;264;p43"/>
          <p:cNvPicPr preferRelativeResize="0"/>
          <p:nvPr/>
        </p:nvPicPr>
        <p:blipFill>
          <a:blip r:embed="rId3">
            <a:alphaModFix/>
          </a:blip>
          <a:stretch>
            <a:fillRect/>
          </a:stretch>
        </p:blipFill>
        <p:spPr>
          <a:xfrm>
            <a:off x="463950" y="2529500"/>
            <a:ext cx="1566200" cy="2099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5A2"/>
        </a:solidFill>
        <a:effectLst/>
      </p:bgPr>
    </p:bg>
    <p:spTree>
      <p:nvGrpSpPr>
        <p:cNvPr id="1" name="Shape 106"/>
        <p:cNvGrpSpPr/>
        <p:nvPr/>
      </p:nvGrpSpPr>
      <p:grpSpPr>
        <a:xfrm>
          <a:off x="0" y="0"/>
          <a:ext cx="0" cy="0"/>
          <a:chOff x="0" y="0"/>
          <a:chExt cx="0" cy="0"/>
        </a:xfrm>
      </p:grpSpPr>
      <p:sp>
        <p:nvSpPr>
          <p:cNvPr id="107" name="Google Shape;107;p26"/>
          <p:cNvSpPr txBox="1"/>
          <p:nvPr/>
        </p:nvSpPr>
        <p:spPr>
          <a:xfrm>
            <a:off x="303700" y="807900"/>
            <a:ext cx="4455000" cy="13524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5000">
                <a:solidFill>
                  <a:srgbClr val="C9E9E6"/>
                </a:solidFill>
                <a:latin typeface="Montserrat ExtraBold"/>
                <a:ea typeface="Montserrat ExtraBold"/>
                <a:cs typeface="Montserrat ExtraBold"/>
                <a:sym typeface="Montserrat ExtraBold"/>
              </a:rPr>
              <a:t>Fraud </a:t>
            </a:r>
            <a:br>
              <a:rPr lang="en" sz="5000">
                <a:solidFill>
                  <a:srgbClr val="C9E9E6"/>
                </a:solidFill>
                <a:latin typeface="Montserrat ExtraBold"/>
                <a:ea typeface="Montserrat ExtraBold"/>
                <a:cs typeface="Montserrat ExtraBold"/>
                <a:sym typeface="Montserrat ExtraBold"/>
              </a:rPr>
            </a:br>
            <a:r>
              <a:rPr lang="en" sz="5000">
                <a:solidFill>
                  <a:srgbClr val="C9E9E6"/>
                </a:solidFill>
                <a:latin typeface="Montserrat ExtraBold"/>
                <a:ea typeface="Montserrat ExtraBold"/>
                <a:cs typeface="Montserrat ExtraBold"/>
                <a:sym typeface="Montserrat ExtraBold"/>
              </a:rPr>
              <a:t>Prevention</a:t>
            </a:r>
            <a:endParaRPr sz="5000">
              <a:solidFill>
                <a:srgbClr val="C9E9E6"/>
              </a:solidFill>
              <a:latin typeface="Montserrat ExtraBold"/>
              <a:ea typeface="Montserrat ExtraBold"/>
              <a:cs typeface="Montserrat ExtraBold"/>
              <a:sym typeface="Montserrat ExtraBold"/>
            </a:endParaRPr>
          </a:p>
        </p:txBody>
      </p:sp>
      <p:sp>
        <p:nvSpPr>
          <p:cNvPr id="108" name="Google Shape;108;p26"/>
          <p:cNvSpPr/>
          <p:nvPr/>
        </p:nvSpPr>
        <p:spPr>
          <a:xfrm>
            <a:off x="359575" y="2571750"/>
            <a:ext cx="3580500" cy="1270500"/>
          </a:xfrm>
          <a:prstGeom prst="roundRect">
            <a:avLst>
              <a:gd name="adj" fmla="val 9771"/>
            </a:avLst>
          </a:prstGeom>
          <a:solidFill>
            <a:srgbClr val="C9E9E6"/>
          </a:solidFill>
          <a:ln>
            <a:noFill/>
          </a:ln>
        </p:spPr>
        <p:txBody>
          <a:bodyPr spcFirstLastPara="1" wrap="square" lIns="91425" tIns="91425" rIns="91425" bIns="91425" anchor="t" anchorCtr="0">
            <a:noAutofit/>
          </a:bodyPr>
          <a:lstStyle/>
          <a:p>
            <a:pPr marL="0" lvl="0" indent="0" algn="l" rtl="0">
              <a:spcBef>
                <a:spcPts val="0"/>
              </a:spcBef>
              <a:spcAft>
                <a:spcPts val="1100"/>
              </a:spcAft>
              <a:buNone/>
            </a:pPr>
            <a:r>
              <a:rPr lang="en" sz="2200">
                <a:solidFill>
                  <a:srgbClr val="0045A2"/>
                </a:solidFill>
                <a:latin typeface="Montserrat ExtraBold"/>
                <a:ea typeface="Montserrat ExtraBold"/>
                <a:cs typeface="Montserrat ExtraBold"/>
                <a:sym typeface="Montserrat ExtraBold"/>
              </a:rPr>
              <a:t>FRAUD: KNOW THE SIGNS, EMPOWER YOURSELF</a:t>
            </a:r>
            <a:endParaRPr sz="2200">
              <a:solidFill>
                <a:srgbClr val="0045A2"/>
              </a:solidFill>
              <a:latin typeface="Montserrat ExtraBold"/>
              <a:ea typeface="Montserrat ExtraBold"/>
              <a:cs typeface="Montserrat ExtraBold"/>
              <a:sym typeface="Montserrat ExtraBold"/>
            </a:endParaRPr>
          </a:p>
        </p:txBody>
      </p:sp>
      <p:pic>
        <p:nvPicPr>
          <p:cNvPr id="109" name="Google Shape;109;p26"/>
          <p:cNvPicPr preferRelativeResize="0"/>
          <p:nvPr/>
        </p:nvPicPr>
        <p:blipFill rotWithShape="1">
          <a:blip r:embed="rId3">
            <a:alphaModFix/>
          </a:blip>
          <a:srcRect r="10080"/>
          <a:stretch/>
        </p:blipFill>
        <p:spPr>
          <a:xfrm>
            <a:off x="5207900" y="781800"/>
            <a:ext cx="3936101" cy="3563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Shape 268"/>
        <p:cNvGrpSpPr/>
        <p:nvPr/>
      </p:nvGrpSpPr>
      <p:grpSpPr>
        <a:xfrm>
          <a:off x="0" y="0"/>
          <a:ext cx="0" cy="0"/>
          <a:chOff x="0" y="0"/>
          <a:chExt cx="0" cy="0"/>
        </a:xfrm>
      </p:grpSpPr>
      <p:sp>
        <p:nvSpPr>
          <p:cNvPr id="269" name="Google Shape;269;p44"/>
          <p:cNvSpPr txBox="1"/>
          <p:nvPr/>
        </p:nvSpPr>
        <p:spPr>
          <a:xfrm>
            <a:off x="297350" y="580725"/>
            <a:ext cx="3174600" cy="754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45A2"/>
                </a:solidFill>
                <a:latin typeface="Montserrat ExtraBold"/>
                <a:ea typeface="Montserrat ExtraBold"/>
                <a:cs typeface="Montserrat ExtraBold"/>
                <a:sym typeface="Montserrat ExtraBold"/>
              </a:rPr>
              <a:t>Top forms:</a:t>
            </a:r>
            <a:endParaRPr sz="4000">
              <a:solidFill>
                <a:srgbClr val="0045A2"/>
              </a:solidFill>
              <a:latin typeface="Montserrat ExtraBold"/>
              <a:ea typeface="Montserrat ExtraBold"/>
              <a:cs typeface="Montserrat ExtraBold"/>
              <a:sym typeface="Montserrat ExtraBold"/>
            </a:endParaRPr>
          </a:p>
        </p:txBody>
      </p:sp>
      <p:sp>
        <p:nvSpPr>
          <p:cNvPr id="270" name="Google Shape;270;p44"/>
          <p:cNvSpPr/>
          <p:nvPr/>
        </p:nvSpPr>
        <p:spPr>
          <a:xfrm>
            <a:off x="3931850" y="1099425"/>
            <a:ext cx="4814100" cy="36390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71" name="Google Shape;271;p44"/>
          <p:cNvSpPr/>
          <p:nvPr/>
        </p:nvSpPr>
        <p:spPr>
          <a:xfrm>
            <a:off x="3931850" y="344850"/>
            <a:ext cx="4814100" cy="1154400"/>
          </a:xfrm>
          <a:prstGeom prst="roundRect">
            <a:avLst>
              <a:gd name="adj" fmla="val 12851"/>
            </a:avLst>
          </a:prstGeom>
          <a:solidFill>
            <a:srgbClr val="0045A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72" name="Google Shape;272;p44"/>
          <p:cNvSpPr txBox="1"/>
          <p:nvPr/>
        </p:nvSpPr>
        <p:spPr>
          <a:xfrm>
            <a:off x="4147075" y="636000"/>
            <a:ext cx="4039200" cy="5721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000">
                <a:solidFill>
                  <a:srgbClr val="E2ECF1"/>
                </a:solidFill>
                <a:latin typeface="Montserrat ExtraBold"/>
                <a:ea typeface="Montserrat ExtraBold"/>
                <a:cs typeface="Montserrat ExtraBold"/>
                <a:sym typeface="Montserrat ExtraBold"/>
              </a:rPr>
              <a:t>CRA scam</a:t>
            </a:r>
            <a:endParaRPr sz="3000">
              <a:solidFill>
                <a:srgbClr val="E2ECF1"/>
              </a:solidFill>
              <a:latin typeface="Montserrat ExtraBold"/>
              <a:ea typeface="Montserrat ExtraBold"/>
              <a:cs typeface="Montserrat ExtraBold"/>
              <a:sym typeface="Montserrat ExtraBold"/>
            </a:endParaRPr>
          </a:p>
        </p:txBody>
      </p:sp>
      <p:sp>
        <p:nvSpPr>
          <p:cNvPr id="273" name="Google Shape;273;p44"/>
          <p:cNvSpPr txBox="1"/>
          <p:nvPr/>
        </p:nvSpPr>
        <p:spPr>
          <a:xfrm>
            <a:off x="4147075" y="1827450"/>
            <a:ext cx="4039200" cy="22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2000" b="1">
                <a:solidFill>
                  <a:srgbClr val="0045A2"/>
                </a:solidFill>
                <a:latin typeface="Montserrat"/>
                <a:ea typeface="Montserrat"/>
                <a:cs typeface="Montserrat"/>
                <a:sym typeface="Montserrat"/>
              </a:rPr>
              <a:t>When scammers try to dupe you into believing they are representatives of the Canada Revenue Agency (CRA) - has many forms, including phone, email and text message</a:t>
            </a:r>
            <a:endParaRPr sz="2000" b="1">
              <a:solidFill>
                <a:srgbClr val="0045A2"/>
              </a:solidFill>
              <a:latin typeface="Montserrat"/>
              <a:ea typeface="Montserrat"/>
              <a:cs typeface="Montserrat"/>
              <a:sym typeface="Montserrat"/>
            </a:endParaRPr>
          </a:p>
        </p:txBody>
      </p:sp>
      <p:pic>
        <p:nvPicPr>
          <p:cNvPr id="274" name="Google Shape;274;p44"/>
          <p:cNvPicPr preferRelativeResize="0"/>
          <p:nvPr/>
        </p:nvPicPr>
        <p:blipFill>
          <a:blip r:embed="rId3">
            <a:alphaModFix/>
          </a:blip>
          <a:stretch>
            <a:fillRect/>
          </a:stretch>
        </p:blipFill>
        <p:spPr>
          <a:xfrm>
            <a:off x="432600" y="2647175"/>
            <a:ext cx="1900575" cy="19951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Shape 278"/>
        <p:cNvGrpSpPr/>
        <p:nvPr/>
      </p:nvGrpSpPr>
      <p:grpSpPr>
        <a:xfrm>
          <a:off x="0" y="0"/>
          <a:ext cx="0" cy="0"/>
          <a:chOff x="0" y="0"/>
          <a:chExt cx="0" cy="0"/>
        </a:xfrm>
      </p:grpSpPr>
      <p:sp>
        <p:nvSpPr>
          <p:cNvPr id="279" name="Google Shape;279;p45"/>
          <p:cNvSpPr txBox="1"/>
          <p:nvPr/>
        </p:nvSpPr>
        <p:spPr>
          <a:xfrm>
            <a:off x="297350" y="580725"/>
            <a:ext cx="3174600" cy="754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45A2"/>
                </a:solidFill>
                <a:latin typeface="Montserrat ExtraBold"/>
                <a:ea typeface="Montserrat ExtraBold"/>
                <a:cs typeface="Montserrat ExtraBold"/>
                <a:sym typeface="Montserrat ExtraBold"/>
              </a:rPr>
              <a:t>Top forms:</a:t>
            </a:r>
            <a:endParaRPr sz="4000">
              <a:solidFill>
                <a:srgbClr val="0045A2"/>
              </a:solidFill>
              <a:latin typeface="Montserrat ExtraBold"/>
              <a:ea typeface="Montserrat ExtraBold"/>
              <a:cs typeface="Montserrat ExtraBold"/>
              <a:sym typeface="Montserrat ExtraBold"/>
            </a:endParaRPr>
          </a:p>
        </p:txBody>
      </p:sp>
      <p:sp>
        <p:nvSpPr>
          <p:cNvPr id="280" name="Google Shape;280;p45"/>
          <p:cNvSpPr/>
          <p:nvPr/>
        </p:nvSpPr>
        <p:spPr>
          <a:xfrm>
            <a:off x="3931850" y="1099425"/>
            <a:ext cx="4814100" cy="36390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81" name="Google Shape;281;p45"/>
          <p:cNvSpPr/>
          <p:nvPr/>
        </p:nvSpPr>
        <p:spPr>
          <a:xfrm>
            <a:off x="3931850" y="344850"/>
            <a:ext cx="4814100" cy="1154400"/>
          </a:xfrm>
          <a:prstGeom prst="roundRect">
            <a:avLst>
              <a:gd name="adj" fmla="val 12851"/>
            </a:avLst>
          </a:prstGeom>
          <a:solidFill>
            <a:srgbClr val="0045A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82" name="Google Shape;282;p45"/>
          <p:cNvSpPr txBox="1"/>
          <p:nvPr/>
        </p:nvSpPr>
        <p:spPr>
          <a:xfrm>
            <a:off x="4147075" y="396581"/>
            <a:ext cx="4039200" cy="85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800">
                <a:solidFill>
                  <a:srgbClr val="E2ECF1"/>
                </a:solidFill>
                <a:latin typeface="Montserrat ExtraBold"/>
                <a:ea typeface="Montserrat ExtraBold"/>
                <a:cs typeface="Montserrat ExtraBold"/>
                <a:sym typeface="Montserrat ExtraBold"/>
              </a:rPr>
              <a:t>Mortgage fraud/Title fraud</a:t>
            </a:r>
            <a:endParaRPr sz="2800">
              <a:solidFill>
                <a:srgbClr val="E2ECF1"/>
              </a:solidFill>
              <a:latin typeface="Montserrat ExtraBold"/>
              <a:ea typeface="Montserrat ExtraBold"/>
              <a:cs typeface="Montserrat ExtraBold"/>
              <a:sym typeface="Montserrat ExtraBold"/>
            </a:endParaRPr>
          </a:p>
        </p:txBody>
      </p:sp>
      <p:sp>
        <p:nvSpPr>
          <p:cNvPr id="283" name="Google Shape;283;p45"/>
          <p:cNvSpPr txBox="1"/>
          <p:nvPr/>
        </p:nvSpPr>
        <p:spPr>
          <a:xfrm>
            <a:off x="4147075" y="1701625"/>
            <a:ext cx="4070400" cy="272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b="1">
                <a:solidFill>
                  <a:schemeClr val="lt1"/>
                </a:solidFill>
                <a:latin typeface="Montserrat"/>
                <a:ea typeface="Montserrat"/>
                <a:cs typeface="Montserrat"/>
                <a:sym typeface="Montserrat"/>
              </a:rPr>
              <a:t>Mortgage fraud</a:t>
            </a:r>
            <a:r>
              <a:rPr lang="en" sz="2000" b="1">
                <a:solidFill>
                  <a:srgbClr val="0045A2"/>
                </a:solidFill>
                <a:latin typeface="Montserrat"/>
                <a:ea typeface="Montserrat"/>
                <a:cs typeface="Montserrat"/>
                <a:sym typeface="Montserrat"/>
              </a:rPr>
              <a:t> </a:t>
            </a:r>
            <a:endParaRPr sz="2000" b="1">
              <a:solidFill>
                <a:srgbClr val="0045A2"/>
              </a:solidFill>
              <a:latin typeface="Montserrat"/>
              <a:ea typeface="Montserrat"/>
              <a:cs typeface="Montserrat"/>
              <a:sym typeface="Montserrat"/>
            </a:endParaRPr>
          </a:p>
          <a:p>
            <a:pPr marL="0" lvl="0" indent="0" algn="l" rtl="0">
              <a:lnSpc>
                <a:spcPct val="100000"/>
              </a:lnSpc>
              <a:spcBef>
                <a:spcPts val="1000"/>
              </a:spcBef>
              <a:spcAft>
                <a:spcPts val="1000"/>
              </a:spcAft>
              <a:buNone/>
            </a:pPr>
            <a:r>
              <a:rPr lang="en" sz="2000" b="1">
                <a:solidFill>
                  <a:srgbClr val="0045A2"/>
                </a:solidFill>
                <a:latin typeface="Montserrat"/>
                <a:ea typeface="Montserrat"/>
                <a:cs typeface="Montserrat"/>
                <a:sym typeface="Montserrat"/>
              </a:rPr>
              <a:t>Occurs when an individual intentionally provides inaccurate, fraudulent or incomplete information to a lender in order to secure a mortgage that they might not otherwise be granted.</a:t>
            </a:r>
            <a:endParaRPr sz="2000" b="1">
              <a:solidFill>
                <a:srgbClr val="0045A2"/>
              </a:solidFill>
              <a:latin typeface="Montserrat"/>
              <a:ea typeface="Montserrat"/>
              <a:cs typeface="Montserrat"/>
              <a:sym typeface="Montserrat"/>
            </a:endParaRPr>
          </a:p>
        </p:txBody>
      </p:sp>
      <p:pic>
        <p:nvPicPr>
          <p:cNvPr id="284" name="Google Shape;284;p45"/>
          <p:cNvPicPr preferRelativeResize="0"/>
          <p:nvPr/>
        </p:nvPicPr>
        <p:blipFill>
          <a:blip r:embed="rId3">
            <a:alphaModFix/>
          </a:blip>
          <a:stretch>
            <a:fillRect/>
          </a:stretch>
        </p:blipFill>
        <p:spPr>
          <a:xfrm>
            <a:off x="364000" y="2571749"/>
            <a:ext cx="2446825" cy="20849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Shape 288"/>
        <p:cNvGrpSpPr/>
        <p:nvPr/>
      </p:nvGrpSpPr>
      <p:grpSpPr>
        <a:xfrm>
          <a:off x="0" y="0"/>
          <a:ext cx="0" cy="0"/>
          <a:chOff x="0" y="0"/>
          <a:chExt cx="0" cy="0"/>
        </a:xfrm>
      </p:grpSpPr>
      <p:sp>
        <p:nvSpPr>
          <p:cNvPr id="289" name="Google Shape;289;p46"/>
          <p:cNvSpPr txBox="1"/>
          <p:nvPr/>
        </p:nvSpPr>
        <p:spPr>
          <a:xfrm>
            <a:off x="297350" y="580725"/>
            <a:ext cx="3174600" cy="754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0045A2"/>
                </a:solidFill>
                <a:latin typeface="Montserrat ExtraBold"/>
                <a:ea typeface="Montserrat ExtraBold"/>
                <a:cs typeface="Montserrat ExtraBold"/>
                <a:sym typeface="Montserrat ExtraBold"/>
              </a:rPr>
              <a:t>Top forms:</a:t>
            </a:r>
            <a:endParaRPr sz="4000">
              <a:solidFill>
                <a:srgbClr val="0045A2"/>
              </a:solidFill>
              <a:latin typeface="Montserrat ExtraBold"/>
              <a:ea typeface="Montserrat ExtraBold"/>
              <a:cs typeface="Montserrat ExtraBold"/>
              <a:sym typeface="Montserrat ExtraBold"/>
            </a:endParaRPr>
          </a:p>
        </p:txBody>
      </p:sp>
      <p:sp>
        <p:nvSpPr>
          <p:cNvPr id="290" name="Google Shape;290;p46"/>
          <p:cNvSpPr/>
          <p:nvPr/>
        </p:nvSpPr>
        <p:spPr>
          <a:xfrm>
            <a:off x="3931850" y="1099425"/>
            <a:ext cx="4814100" cy="36390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91" name="Google Shape;291;p46"/>
          <p:cNvSpPr/>
          <p:nvPr/>
        </p:nvSpPr>
        <p:spPr>
          <a:xfrm>
            <a:off x="3931850" y="344850"/>
            <a:ext cx="4814100" cy="1154400"/>
          </a:xfrm>
          <a:prstGeom prst="roundRect">
            <a:avLst>
              <a:gd name="adj" fmla="val 12851"/>
            </a:avLst>
          </a:prstGeom>
          <a:solidFill>
            <a:srgbClr val="0045A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292" name="Google Shape;292;p46"/>
          <p:cNvSpPr txBox="1"/>
          <p:nvPr/>
        </p:nvSpPr>
        <p:spPr>
          <a:xfrm>
            <a:off x="4147075" y="396581"/>
            <a:ext cx="4039200" cy="85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800">
                <a:solidFill>
                  <a:srgbClr val="E2ECF1"/>
                </a:solidFill>
                <a:latin typeface="Montserrat ExtraBold"/>
                <a:ea typeface="Montserrat ExtraBold"/>
                <a:cs typeface="Montserrat ExtraBold"/>
                <a:sym typeface="Montserrat ExtraBold"/>
              </a:rPr>
              <a:t>Mortgage fraud/Title fraud</a:t>
            </a:r>
            <a:endParaRPr sz="2800">
              <a:solidFill>
                <a:srgbClr val="E2ECF1"/>
              </a:solidFill>
              <a:latin typeface="Montserrat ExtraBold"/>
              <a:ea typeface="Montserrat ExtraBold"/>
              <a:cs typeface="Montserrat ExtraBold"/>
              <a:sym typeface="Montserrat ExtraBold"/>
            </a:endParaRPr>
          </a:p>
        </p:txBody>
      </p:sp>
      <p:sp>
        <p:nvSpPr>
          <p:cNvPr id="293" name="Google Shape;293;p46"/>
          <p:cNvSpPr txBox="1"/>
          <p:nvPr/>
        </p:nvSpPr>
        <p:spPr>
          <a:xfrm>
            <a:off x="4147075" y="1753100"/>
            <a:ext cx="3933300" cy="268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b="1">
                <a:solidFill>
                  <a:schemeClr val="lt1"/>
                </a:solidFill>
                <a:latin typeface="Montserrat"/>
                <a:ea typeface="Montserrat"/>
                <a:cs typeface="Montserrat"/>
                <a:sym typeface="Montserrat"/>
              </a:rPr>
              <a:t>Title fraud</a:t>
            </a:r>
            <a:r>
              <a:rPr lang="en" sz="2000" b="1">
                <a:solidFill>
                  <a:srgbClr val="0045A2"/>
                </a:solidFill>
                <a:latin typeface="Montserrat"/>
                <a:ea typeface="Montserrat"/>
                <a:cs typeface="Montserrat"/>
                <a:sym typeface="Montserrat"/>
              </a:rPr>
              <a:t> </a:t>
            </a:r>
            <a:endParaRPr sz="2000" b="1">
              <a:solidFill>
                <a:srgbClr val="0045A2"/>
              </a:solidFill>
              <a:latin typeface="Montserrat"/>
              <a:ea typeface="Montserrat"/>
              <a:cs typeface="Montserrat"/>
              <a:sym typeface="Montserrat"/>
            </a:endParaRPr>
          </a:p>
          <a:p>
            <a:pPr marL="0" lvl="0" indent="0" algn="l" rtl="0">
              <a:lnSpc>
                <a:spcPct val="100000"/>
              </a:lnSpc>
              <a:spcBef>
                <a:spcPts val="1000"/>
              </a:spcBef>
              <a:spcAft>
                <a:spcPts val="1000"/>
              </a:spcAft>
              <a:buNone/>
            </a:pPr>
            <a:r>
              <a:rPr lang="en" sz="2000" b="1">
                <a:solidFill>
                  <a:srgbClr val="0045A2"/>
                </a:solidFill>
                <a:latin typeface="Montserrat"/>
                <a:ea typeface="Montserrat"/>
                <a:cs typeface="Montserrat"/>
                <a:sym typeface="Montserrat"/>
              </a:rPr>
              <a:t>Occurs when a fraudster assumes the identity of an individual homeowner and then uses that false identity to pose as the homeowner.</a:t>
            </a:r>
            <a:endParaRPr sz="2000" b="1">
              <a:solidFill>
                <a:srgbClr val="0045A2"/>
              </a:solidFill>
              <a:latin typeface="Montserrat"/>
              <a:ea typeface="Montserrat"/>
              <a:cs typeface="Montserrat"/>
              <a:sym typeface="Montserrat"/>
            </a:endParaRPr>
          </a:p>
        </p:txBody>
      </p:sp>
      <p:pic>
        <p:nvPicPr>
          <p:cNvPr id="294" name="Google Shape;294;p46"/>
          <p:cNvPicPr preferRelativeResize="0"/>
          <p:nvPr/>
        </p:nvPicPr>
        <p:blipFill>
          <a:blip r:embed="rId3">
            <a:alphaModFix/>
          </a:blip>
          <a:stretch>
            <a:fillRect/>
          </a:stretch>
        </p:blipFill>
        <p:spPr>
          <a:xfrm>
            <a:off x="364000" y="2571749"/>
            <a:ext cx="2446825" cy="20849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45A2"/>
        </a:solidFill>
        <a:effectLst/>
      </p:bgPr>
    </p:bg>
    <p:spTree>
      <p:nvGrpSpPr>
        <p:cNvPr id="1" name="Shape 298"/>
        <p:cNvGrpSpPr/>
        <p:nvPr/>
      </p:nvGrpSpPr>
      <p:grpSpPr>
        <a:xfrm>
          <a:off x="0" y="0"/>
          <a:ext cx="0" cy="0"/>
          <a:chOff x="0" y="0"/>
          <a:chExt cx="0" cy="0"/>
        </a:xfrm>
      </p:grpSpPr>
      <p:sp>
        <p:nvSpPr>
          <p:cNvPr id="299" name="Google Shape;299;p47"/>
          <p:cNvSpPr txBox="1"/>
          <p:nvPr/>
        </p:nvSpPr>
        <p:spPr>
          <a:xfrm>
            <a:off x="1663800" y="620300"/>
            <a:ext cx="5816400" cy="6372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 sz="4000">
                <a:solidFill>
                  <a:srgbClr val="E2ECF1"/>
                </a:solidFill>
                <a:latin typeface="Montserrat ExtraBold"/>
                <a:ea typeface="Montserrat ExtraBold"/>
                <a:cs typeface="Montserrat ExtraBold"/>
                <a:sym typeface="Montserrat ExtraBold"/>
              </a:rPr>
              <a:t>Recap</a:t>
            </a:r>
            <a:endParaRPr sz="4000">
              <a:solidFill>
                <a:srgbClr val="E2ECF1"/>
              </a:solidFill>
              <a:latin typeface="Montserrat ExtraBold"/>
              <a:ea typeface="Montserrat ExtraBold"/>
              <a:cs typeface="Montserrat ExtraBold"/>
              <a:sym typeface="Montserrat ExtraBold"/>
            </a:endParaRPr>
          </a:p>
        </p:txBody>
      </p:sp>
      <p:sp>
        <p:nvSpPr>
          <p:cNvPr id="300" name="Google Shape;300;p47"/>
          <p:cNvSpPr/>
          <p:nvPr/>
        </p:nvSpPr>
        <p:spPr>
          <a:xfrm>
            <a:off x="498350" y="1835300"/>
            <a:ext cx="3966600" cy="1308000"/>
          </a:xfrm>
          <a:prstGeom prst="roundRect">
            <a:avLst>
              <a:gd name="adj" fmla="val 7064"/>
            </a:avLst>
          </a:prstGeom>
          <a:solidFill>
            <a:srgbClr val="E2EC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What is fraud?</a:t>
            </a:r>
            <a:endParaRPr sz="2000">
              <a:solidFill>
                <a:srgbClr val="0045A2"/>
              </a:solidFill>
            </a:endParaRPr>
          </a:p>
        </p:txBody>
      </p:sp>
      <p:sp>
        <p:nvSpPr>
          <p:cNvPr id="301" name="Google Shape;301;p47"/>
          <p:cNvSpPr/>
          <p:nvPr/>
        </p:nvSpPr>
        <p:spPr>
          <a:xfrm>
            <a:off x="498350" y="3358585"/>
            <a:ext cx="3966600" cy="1308000"/>
          </a:xfrm>
          <a:prstGeom prst="roundRect">
            <a:avLst>
              <a:gd name="adj" fmla="val 7064"/>
            </a:avLst>
          </a:prstGeom>
          <a:solidFill>
            <a:srgbClr val="C9E9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Fraudsters/scammers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want your money,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identity, information</a:t>
            </a:r>
            <a:endParaRPr sz="2000">
              <a:solidFill>
                <a:srgbClr val="0045A2"/>
              </a:solidFill>
              <a:latin typeface="Montserrat ExtraBold"/>
              <a:ea typeface="Montserrat ExtraBold"/>
              <a:cs typeface="Montserrat ExtraBold"/>
              <a:sym typeface="Montserrat ExtraBold"/>
            </a:endParaRPr>
          </a:p>
        </p:txBody>
      </p:sp>
      <p:sp>
        <p:nvSpPr>
          <p:cNvPr id="302" name="Google Shape;302;p47"/>
          <p:cNvSpPr/>
          <p:nvPr/>
        </p:nvSpPr>
        <p:spPr>
          <a:xfrm>
            <a:off x="4679053" y="1835300"/>
            <a:ext cx="3966600" cy="1308000"/>
          </a:xfrm>
          <a:prstGeom prst="roundRect">
            <a:avLst>
              <a:gd name="adj" fmla="val 7064"/>
            </a:avLst>
          </a:prstGeom>
          <a:solidFill>
            <a:srgbClr val="C9E9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Risk to seniors</a:t>
            </a:r>
            <a:endParaRPr sz="2000">
              <a:solidFill>
                <a:srgbClr val="0045A2"/>
              </a:solidFill>
              <a:latin typeface="Montserrat ExtraBold"/>
              <a:ea typeface="Montserrat ExtraBold"/>
              <a:cs typeface="Montserrat ExtraBold"/>
              <a:sym typeface="Montserrat ExtraBold"/>
            </a:endParaRPr>
          </a:p>
        </p:txBody>
      </p:sp>
      <p:sp>
        <p:nvSpPr>
          <p:cNvPr id="303" name="Google Shape;303;p47"/>
          <p:cNvSpPr/>
          <p:nvPr/>
        </p:nvSpPr>
        <p:spPr>
          <a:xfrm>
            <a:off x="4679053" y="3358585"/>
            <a:ext cx="3966600" cy="1308000"/>
          </a:xfrm>
          <a:prstGeom prst="roundRect">
            <a:avLst>
              <a:gd name="adj" fmla="val 7064"/>
            </a:avLst>
          </a:prstGeom>
          <a:solidFill>
            <a:srgbClr val="E2EC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Forms of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financial fraud</a:t>
            </a:r>
            <a:endParaRPr sz="2000">
              <a:solidFill>
                <a:srgbClr val="0045A2"/>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2"/>
                                        </p:tgtEl>
                                        <p:attrNameLst>
                                          <p:attrName>style.visibility</p:attrName>
                                        </p:attrNameLst>
                                      </p:cBhvr>
                                      <p:to>
                                        <p:strVal val="visible"/>
                                      </p:to>
                                    </p:set>
                                    <p:animEffect transition="in" filter="fade">
                                      <p:cBhvr>
                                        <p:cTn id="12" dur="1000"/>
                                        <p:tgtEl>
                                          <p:spTgt spid="3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1"/>
                                        </p:tgtEl>
                                        <p:attrNameLst>
                                          <p:attrName>style.visibility</p:attrName>
                                        </p:attrNameLst>
                                      </p:cBhvr>
                                      <p:to>
                                        <p:strVal val="visible"/>
                                      </p:to>
                                    </p:set>
                                    <p:animEffect transition="in" filter="fade">
                                      <p:cBhvr>
                                        <p:cTn id="17" dur="1000"/>
                                        <p:tgtEl>
                                          <p:spTgt spid="3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3"/>
                                        </p:tgtEl>
                                        <p:attrNameLst>
                                          <p:attrName>style.visibility</p:attrName>
                                        </p:attrNameLst>
                                      </p:cBhvr>
                                      <p:to>
                                        <p:strVal val="visible"/>
                                      </p:to>
                                    </p:set>
                                    <p:animEffect transition="in" filter="fade">
                                      <p:cBhvr>
                                        <p:cTn id="22"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307"/>
        <p:cNvGrpSpPr/>
        <p:nvPr/>
      </p:nvGrpSpPr>
      <p:grpSpPr>
        <a:xfrm>
          <a:off x="0" y="0"/>
          <a:ext cx="0" cy="0"/>
          <a:chOff x="0" y="0"/>
          <a:chExt cx="0" cy="0"/>
        </a:xfrm>
      </p:grpSpPr>
      <p:sp>
        <p:nvSpPr>
          <p:cNvPr id="308" name="Google Shape;308;p48"/>
          <p:cNvSpPr/>
          <p:nvPr/>
        </p:nvSpPr>
        <p:spPr>
          <a:xfrm>
            <a:off x="2254975" y="597975"/>
            <a:ext cx="4634100" cy="555900"/>
          </a:xfrm>
          <a:prstGeom prst="roundRect">
            <a:avLst>
              <a:gd name="adj" fmla="val 16667"/>
            </a:avLst>
          </a:prstGeom>
          <a:solidFill>
            <a:srgbClr val="0045A2"/>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C9E9E6"/>
                </a:solidFill>
                <a:latin typeface="Montserrat ExtraBold"/>
                <a:ea typeface="Montserrat ExtraBold"/>
                <a:cs typeface="Montserrat ExtraBold"/>
                <a:sym typeface="Montserrat ExtraBold"/>
              </a:rPr>
              <a:t>FACES OF FINANCIAL FRAUD</a:t>
            </a:r>
            <a:endParaRPr>
              <a:solidFill>
                <a:srgbClr val="C9E9E6"/>
              </a:solidFill>
            </a:endParaRPr>
          </a:p>
        </p:txBody>
      </p:sp>
      <p:sp>
        <p:nvSpPr>
          <p:cNvPr id="309" name="Google Shape;309;p48"/>
          <p:cNvSpPr txBox="1"/>
          <p:nvPr/>
        </p:nvSpPr>
        <p:spPr>
          <a:xfrm>
            <a:off x="425250" y="1613250"/>
            <a:ext cx="8293500" cy="1843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0045A2"/>
                </a:solidFill>
                <a:latin typeface="Montserrat ExtraBold"/>
                <a:ea typeface="Montserrat ExtraBold"/>
                <a:cs typeface="Montserrat ExtraBold"/>
                <a:sym typeface="Montserrat ExtraBold"/>
              </a:rPr>
              <a:t>When Margaret got an  urgent email from her bank, here’s what happened…</a:t>
            </a:r>
            <a:endParaRPr sz="4000">
              <a:solidFill>
                <a:srgbClr val="0045A2"/>
              </a:solidFill>
              <a:latin typeface="Montserrat ExtraBold"/>
              <a:ea typeface="Montserrat ExtraBold"/>
              <a:cs typeface="Montserrat ExtraBold"/>
              <a:sym typeface="Montserrat ExtraBold"/>
            </a:endParaRPr>
          </a:p>
        </p:txBody>
      </p:sp>
      <p:pic>
        <p:nvPicPr>
          <p:cNvPr id="310" name="Google Shape;310;p48"/>
          <p:cNvPicPr preferRelativeResize="0"/>
          <p:nvPr/>
        </p:nvPicPr>
        <p:blipFill rotWithShape="1">
          <a:blip r:embed="rId3">
            <a:alphaModFix/>
          </a:blip>
          <a:srcRect b="6103"/>
          <a:stretch/>
        </p:blipFill>
        <p:spPr>
          <a:xfrm rot="5">
            <a:off x="3463437" y="3894026"/>
            <a:ext cx="2217126" cy="12494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314"/>
        <p:cNvGrpSpPr/>
        <p:nvPr/>
      </p:nvGrpSpPr>
      <p:grpSpPr>
        <a:xfrm>
          <a:off x="0" y="0"/>
          <a:ext cx="0" cy="0"/>
          <a:chOff x="0" y="0"/>
          <a:chExt cx="0" cy="0"/>
        </a:xfrm>
      </p:grpSpPr>
      <p:pic>
        <p:nvPicPr>
          <p:cNvPr id="315" name="Google Shape;315;p49" title="Your Money Seniors - Fraud Prevention">
            <a:hlinkClick r:id="rId3"/>
          </p:cNvPr>
          <p:cNvPicPr preferRelativeResize="0"/>
          <p:nvPr/>
        </p:nvPicPr>
        <p:blipFill>
          <a:blip r:embed="rId4">
            <a:alphaModFix/>
          </a:blip>
          <a:stretch>
            <a:fillRect/>
          </a:stretch>
        </p:blipFill>
        <p:spPr>
          <a:xfrm>
            <a:off x="754380" y="422350"/>
            <a:ext cx="7635240" cy="429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319"/>
        <p:cNvGrpSpPr/>
        <p:nvPr/>
      </p:nvGrpSpPr>
      <p:grpSpPr>
        <a:xfrm>
          <a:off x="0" y="0"/>
          <a:ext cx="0" cy="0"/>
          <a:chOff x="0" y="0"/>
          <a:chExt cx="0" cy="0"/>
        </a:xfrm>
      </p:grpSpPr>
      <p:sp>
        <p:nvSpPr>
          <p:cNvPr id="320" name="Google Shape;320;p50"/>
          <p:cNvSpPr/>
          <p:nvPr/>
        </p:nvSpPr>
        <p:spPr>
          <a:xfrm>
            <a:off x="2254975" y="597975"/>
            <a:ext cx="4634100" cy="555900"/>
          </a:xfrm>
          <a:prstGeom prst="roundRect">
            <a:avLst>
              <a:gd name="adj" fmla="val 16667"/>
            </a:avLst>
          </a:prstGeom>
          <a:solidFill>
            <a:srgbClr val="0045A2"/>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C9E9E6"/>
                </a:solidFill>
                <a:latin typeface="Montserrat ExtraBold"/>
                <a:ea typeface="Montserrat ExtraBold"/>
                <a:cs typeface="Montserrat ExtraBold"/>
                <a:sym typeface="Montserrat ExtraBold"/>
              </a:rPr>
              <a:t>FACES OF FINANCIAL FRAUD</a:t>
            </a:r>
            <a:endParaRPr>
              <a:solidFill>
                <a:srgbClr val="C9E9E6"/>
              </a:solidFill>
            </a:endParaRPr>
          </a:p>
        </p:txBody>
      </p:sp>
      <p:sp>
        <p:nvSpPr>
          <p:cNvPr id="321" name="Google Shape;321;p50"/>
          <p:cNvSpPr txBox="1"/>
          <p:nvPr/>
        </p:nvSpPr>
        <p:spPr>
          <a:xfrm>
            <a:off x="1465775" y="1613250"/>
            <a:ext cx="6212400" cy="1843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0045A2"/>
                </a:solidFill>
                <a:latin typeface="Montserrat ExtraBold"/>
                <a:ea typeface="Montserrat ExtraBold"/>
                <a:cs typeface="Montserrat ExtraBold"/>
                <a:sym typeface="Montserrat ExtraBold"/>
              </a:rPr>
              <a:t>Theo got a call from his grandson and tried to help…</a:t>
            </a:r>
            <a:endParaRPr sz="4000">
              <a:solidFill>
                <a:srgbClr val="0045A2"/>
              </a:solidFill>
              <a:latin typeface="Montserrat ExtraBold"/>
              <a:ea typeface="Montserrat ExtraBold"/>
              <a:cs typeface="Montserrat ExtraBold"/>
              <a:sym typeface="Montserrat ExtraBold"/>
            </a:endParaRPr>
          </a:p>
        </p:txBody>
      </p:sp>
      <p:pic>
        <p:nvPicPr>
          <p:cNvPr id="322" name="Google Shape;322;p50"/>
          <p:cNvPicPr preferRelativeResize="0"/>
          <p:nvPr/>
        </p:nvPicPr>
        <p:blipFill rotWithShape="1">
          <a:blip r:embed="rId3">
            <a:alphaModFix/>
          </a:blip>
          <a:srcRect b="19491"/>
          <a:stretch/>
        </p:blipFill>
        <p:spPr>
          <a:xfrm>
            <a:off x="3953713" y="3809325"/>
            <a:ext cx="1236526" cy="13341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326"/>
        <p:cNvGrpSpPr/>
        <p:nvPr/>
      </p:nvGrpSpPr>
      <p:grpSpPr>
        <a:xfrm>
          <a:off x="0" y="0"/>
          <a:ext cx="0" cy="0"/>
          <a:chOff x="0" y="0"/>
          <a:chExt cx="0" cy="0"/>
        </a:xfrm>
      </p:grpSpPr>
      <p:pic>
        <p:nvPicPr>
          <p:cNvPr id="327" name="Google Shape;327;p51" title="Your Money Seniors - Fraud Prevention">
            <a:hlinkClick r:id="rId3"/>
          </p:cNvPr>
          <p:cNvPicPr preferRelativeResize="0"/>
          <p:nvPr/>
        </p:nvPicPr>
        <p:blipFill>
          <a:blip r:embed="rId4">
            <a:alphaModFix/>
          </a:blip>
          <a:stretch>
            <a:fillRect/>
          </a:stretch>
        </p:blipFill>
        <p:spPr>
          <a:xfrm>
            <a:off x="754380" y="422350"/>
            <a:ext cx="7635240" cy="4298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331"/>
        <p:cNvGrpSpPr/>
        <p:nvPr/>
      </p:nvGrpSpPr>
      <p:grpSpPr>
        <a:xfrm>
          <a:off x="0" y="0"/>
          <a:ext cx="0" cy="0"/>
          <a:chOff x="0" y="0"/>
          <a:chExt cx="0" cy="0"/>
        </a:xfrm>
      </p:grpSpPr>
      <p:sp>
        <p:nvSpPr>
          <p:cNvPr id="332" name="Google Shape;332;p52"/>
          <p:cNvSpPr/>
          <p:nvPr/>
        </p:nvSpPr>
        <p:spPr>
          <a:xfrm>
            <a:off x="2254975" y="597975"/>
            <a:ext cx="4634100" cy="555900"/>
          </a:xfrm>
          <a:prstGeom prst="roundRect">
            <a:avLst>
              <a:gd name="adj" fmla="val 16667"/>
            </a:avLst>
          </a:prstGeom>
          <a:solidFill>
            <a:srgbClr val="0045A2"/>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C9E9E6"/>
                </a:solidFill>
                <a:latin typeface="Montserrat ExtraBold"/>
                <a:ea typeface="Montserrat ExtraBold"/>
                <a:cs typeface="Montserrat ExtraBold"/>
                <a:sym typeface="Montserrat ExtraBold"/>
              </a:rPr>
              <a:t>FACES OF FINANCIAL FRAUD</a:t>
            </a:r>
            <a:endParaRPr>
              <a:solidFill>
                <a:srgbClr val="C9E9E6"/>
              </a:solidFill>
            </a:endParaRPr>
          </a:p>
        </p:txBody>
      </p:sp>
      <p:sp>
        <p:nvSpPr>
          <p:cNvPr id="333" name="Google Shape;333;p52"/>
          <p:cNvSpPr txBox="1"/>
          <p:nvPr/>
        </p:nvSpPr>
        <p:spPr>
          <a:xfrm>
            <a:off x="1401525" y="1637925"/>
            <a:ext cx="6340800" cy="1399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0045A2"/>
                </a:solidFill>
                <a:latin typeface="Montserrat ExtraBold"/>
                <a:ea typeface="Montserrat ExtraBold"/>
                <a:cs typeface="Montserrat ExtraBold"/>
                <a:sym typeface="Montserrat ExtraBold"/>
              </a:rPr>
              <a:t>Gus found a great deal </a:t>
            </a:r>
            <a:br>
              <a:rPr lang="en" sz="4000">
                <a:solidFill>
                  <a:srgbClr val="0045A2"/>
                </a:solidFill>
                <a:latin typeface="Montserrat ExtraBold"/>
                <a:ea typeface="Montserrat ExtraBold"/>
                <a:cs typeface="Montserrat ExtraBold"/>
                <a:sym typeface="Montserrat ExtraBold"/>
              </a:rPr>
            </a:br>
            <a:r>
              <a:rPr lang="en" sz="4000">
                <a:solidFill>
                  <a:srgbClr val="0045A2"/>
                </a:solidFill>
                <a:latin typeface="Montserrat ExtraBold"/>
                <a:ea typeface="Montserrat ExtraBold"/>
                <a:cs typeface="Montserrat ExtraBold"/>
                <a:sym typeface="Montserrat ExtraBold"/>
              </a:rPr>
              <a:t>on Craigslist…</a:t>
            </a:r>
            <a:endParaRPr sz="4000">
              <a:solidFill>
                <a:srgbClr val="0045A2"/>
              </a:solidFill>
              <a:latin typeface="Montserrat ExtraBold"/>
              <a:ea typeface="Montserrat ExtraBold"/>
              <a:cs typeface="Montserrat ExtraBold"/>
              <a:sym typeface="Montserrat ExtraBold"/>
            </a:endParaRPr>
          </a:p>
        </p:txBody>
      </p:sp>
      <p:pic>
        <p:nvPicPr>
          <p:cNvPr id="334" name="Google Shape;334;p52"/>
          <p:cNvPicPr preferRelativeResize="0"/>
          <p:nvPr/>
        </p:nvPicPr>
        <p:blipFill>
          <a:blip r:embed="rId3">
            <a:alphaModFix/>
          </a:blip>
          <a:stretch>
            <a:fillRect/>
          </a:stretch>
        </p:blipFill>
        <p:spPr>
          <a:xfrm rot="671153">
            <a:off x="3111787" y="3573838"/>
            <a:ext cx="2920299" cy="15217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338"/>
        <p:cNvGrpSpPr/>
        <p:nvPr/>
      </p:nvGrpSpPr>
      <p:grpSpPr>
        <a:xfrm>
          <a:off x="0" y="0"/>
          <a:ext cx="0" cy="0"/>
          <a:chOff x="0" y="0"/>
          <a:chExt cx="0" cy="0"/>
        </a:xfrm>
      </p:grpSpPr>
      <p:pic>
        <p:nvPicPr>
          <p:cNvPr id="339" name="Google Shape;339;p53" title="Your Money Seniors - Fraud Prevention">
            <a:hlinkClick r:id="rId3"/>
          </p:cNvPr>
          <p:cNvPicPr preferRelativeResize="0"/>
          <p:nvPr/>
        </p:nvPicPr>
        <p:blipFill>
          <a:blip r:embed="rId4">
            <a:alphaModFix/>
          </a:blip>
          <a:stretch>
            <a:fillRect/>
          </a:stretch>
        </p:blipFill>
        <p:spPr>
          <a:xfrm>
            <a:off x="754380" y="422350"/>
            <a:ext cx="7635240" cy="429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113"/>
        <p:cNvGrpSpPr/>
        <p:nvPr/>
      </p:nvGrpSpPr>
      <p:grpSpPr>
        <a:xfrm>
          <a:off x="0" y="0"/>
          <a:ext cx="0" cy="0"/>
          <a:chOff x="0" y="0"/>
          <a:chExt cx="0" cy="0"/>
        </a:xfrm>
      </p:grpSpPr>
      <p:sp>
        <p:nvSpPr>
          <p:cNvPr id="114" name="Google Shape;114;p27"/>
          <p:cNvSpPr txBox="1"/>
          <p:nvPr/>
        </p:nvSpPr>
        <p:spPr>
          <a:xfrm>
            <a:off x="1801200" y="1067163"/>
            <a:ext cx="5541600" cy="803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500">
                <a:solidFill>
                  <a:srgbClr val="0045A2"/>
                </a:solidFill>
                <a:latin typeface="Montserrat ExtraBold"/>
                <a:ea typeface="Montserrat ExtraBold"/>
                <a:cs typeface="Montserrat ExtraBold"/>
                <a:sym typeface="Montserrat ExtraBold"/>
              </a:rPr>
              <a:t>Getting started</a:t>
            </a:r>
            <a:endParaRPr sz="4500">
              <a:solidFill>
                <a:srgbClr val="0045A2"/>
              </a:solidFill>
              <a:latin typeface="Montserrat ExtraBold"/>
              <a:ea typeface="Montserrat ExtraBold"/>
              <a:cs typeface="Montserrat ExtraBold"/>
              <a:sym typeface="Montserrat ExtraBold"/>
            </a:endParaRPr>
          </a:p>
        </p:txBody>
      </p:sp>
      <p:sp>
        <p:nvSpPr>
          <p:cNvPr id="115" name="Google Shape;115;p27"/>
          <p:cNvSpPr/>
          <p:nvPr/>
        </p:nvSpPr>
        <p:spPr>
          <a:xfrm>
            <a:off x="3257550" y="2103750"/>
            <a:ext cx="2628900" cy="544200"/>
          </a:xfrm>
          <a:prstGeom prst="roundRect">
            <a:avLst>
              <a:gd name="adj" fmla="val 16667"/>
            </a:avLst>
          </a:prstGeom>
          <a:solidFill>
            <a:srgbClr val="0045A2"/>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FFFFFF"/>
                </a:solidFill>
                <a:latin typeface="Montserrat ExtraBold"/>
                <a:ea typeface="Montserrat ExtraBold"/>
                <a:cs typeface="Montserrat ExtraBold"/>
                <a:sym typeface="Montserrat ExtraBold"/>
              </a:rPr>
              <a:t>TODAY’S GOALS</a:t>
            </a:r>
            <a:endParaRPr>
              <a:solidFill>
                <a:srgbClr val="FFFFFF"/>
              </a:solidFill>
            </a:endParaRPr>
          </a:p>
        </p:txBody>
      </p:sp>
      <p:pic>
        <p:nvPicPr>
          <p:cNvPr id="116" name="Google Shape;116;p27"/>
          <p:cNvPicPr preferRelativeResize="0"/>
          <p:nvPr/>
        </p:nvPicPr>
        <p:blipFill rotWithShape="1">
          <a:blip r:embed="rId3">
            <a:alphaModFix/>
          </a:blip>
          <a:srcRect b="7415"/>
          <a:stretch/>
        </p:blipFill>
        <p:spPr>
          <a:xfrm>
            <a:off x="3542000" y="3320050"/>
            <a:ext cx="2059999" cy="18234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343"/>
        <p:cNvGrpSpPr/>
        <p:nvPr/>
      </p:nvGrpSpPr>
      <p:grpSpPr>
        <a:xfrm>
          <a:off x="0" y="0"/>
          <a:ext cx="0" cy="0"/>
          <a:chOff x="0" y="0"/>
          <a:chExt cx="0" cy="0"/>
        </a:xfrm>
      </p:grpSpPr>
      <p:sp>
        <p:nvSpPr>
          <p:cNvPr id="344" name="Google Shape;344;p54"/>
          <p:cNvSpPr/>
          <p:nvPr/>
        </p:nvSpPr>
        <p:spPr>
          <a:xfrm>
            <a:off x="3412650" y="597975"/>
            <a:ext cx="2318700" cy="555900"/>
          </a:xfrm>
          <a:prstGeom prst="roundRect">
            <a:avLst>
              <a:gd name="adj" fmla="val 16667"/>
            </a:avLst>
          </a:prstGeom>
          <a:solidFill>
            <a:srgbClr val="0045A2"/>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C9E9E6"/>
                </a:solidFill>
                <a:latin typeface="Montserrat ExtraBold"/>
                <a:ea typeface="Montserrat ExtraBold"/>
                <a:cs typeface="Montserrat ExtraBold"/>
                <a:sym typeface="Montserrat ExtraBold"/>
              </a:rPr>
              <a:t>DISCUSSION</a:t>
            </a:r>
            <a:endParaRPr>
              <a:solidFill>
                <a:srgbClr val="C9E9E6"/>
              </a:solidFill>
            </a:endParaRPr>
          </a:p>
        </p:txBody>
      </p:sp>
      <p:pic>
        <p:nvPicPr>
          <p:cNvPr id="345" name="Google Shape;345;p54"/>
          <p:cNvPicPr preferRelativeResize="0"/>
          <p:nvPr/>
        </p:nvPicPr>
        <p:blipFill rotWithShape="1">
          <a:blip r:embed="rId3">
            <a:alphaModFix/>
          </a:blip>
          <a:srcRect t="-8144" b="14529"/>
          <a:stretch/>
        </p:blipFill>
        <p:spPr>
          <a:xfrm>
            <a:off x="4079400" y="3684625"/>
            <a:ext cx="985200" cy="1458875"/>
          </a:xfrm>
          <a:prstGeom prst="rect">
            <a:avLst/>
          </a:prstGeom>
          <a:noFill/>
          <a:ln>
            <a:noFill/>
          </a:ln>
        </p:spPr>
      </p:pic>
      <p:sp>
        <p:nvSpPr>
          <p:cNvPr id="346" name="Google Shape;346;p54"/>
          <p:cNvSpPr txBox="1"/>
          <p:nvPr/>
        </p:nvSpPr>
        <p:spPr>
          <a:xfrm>
            <a:off x="1709300" y="1719000"/>
            <a:ext cx="5725500" cy="1558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3500">
                <a:solidFill>
                  <a:srgbClr val="0045A2"/>
                </a:solidFill>
                <a:latin typeface="Montserrat ExtraBold"/>
                <a:ea typeface="Montserrat ExtraBold"/>
                <a:cs typeface="Montserrat ExtraBold"/>
                <a:sym typeface="Montserrat ExtraBold"/>
              </a:rPr>
              <a:t>What do you think these three scenarios have in common?</a:t>
            </a:r>
            <a:endParaRPr sz="3500">
              <a:solidFill>
                <a:srgbClr val="0045A2"/>
              </a:solidFill>
              <a:latin typeface="Montserrat ExtraBold"/>
              <a:ea typeface="Montserrat ExtraBold"/>
              <a:cs typeface="Montserrat ExtraBold"/>
              <a:sym typeface="Montserrat Extra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350"/>
        <p:cNvGrpSpPr/>
        <p:nvPr/>
      </p:nvGrpSpPr>
      <p:grpSpPr>
        <a:xfrm>
          <a:off x="0" y="0"/>
          <a:ext cx="0" cy="0"/>
          <a:chOff x="0" y="0"/>
          <a:chExt cx="0" cy="0"/>
        </a:xfrm>
      </p:grpSpPr>
      <p:sp>
        <p:nvSpPr>
          <p:cNvPr id="351" name="Google Shape;351;p55"/>
          <p:cNvSpPr txBox="1"/>
          <p:nvPr/>
        </p:nvSpPr>
        <p:spPr>
          <a:xfrm>
            <a:off x="1416625" y="424750"/>
            <a:ext cx="6310800" cy="1373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4000">
                <a:solidFill>
                  <a:srgbClr val="0045A2"/>
                </a:solidFill>
                <a:latin typeface="Montserrat ExtraBold"/>
                <a:ea typeface="Montserrat ExtraBold"/>
                <a:cs typeface="Montserrat ExtraBold"/>
                <a:sym typeface="Montserrat ExtraBold"/>
              </a:rPr>
              <a:t>Is it fraud?  </a:t>
            </a:r>
            <a:endParaRPr sz="4000">
              <a:solidFill>
                <a:srgbClr val="0045A2"/>
              </a:solidFill>
              <a:latin typeface="Montserrat ExtraBold"/>
              <a:ea typeface="Montserrat ExtraBold"/>
              <a:cs typeface="Montserrat ExtraBold"/>
              <a:sym typeface="Montserrat ExtraBold"/>
            </a:endParaRPr>
          </a:p>
          <a:p>
            <a:pPr marL="0" lvl="0" indent="0" algn="ctr" rtl="0">
              <a:lnSpc>
                <a:spcPct val="90000"/>
              </a:lnSpc>
              <a:spcBef>
                <a:spcPts val="500"/>
              </a:spcBef>
              <a:spcAft>
                <a:spcPts val="500"/>
              </a:spcAft>
              <a:buNone/>
            </a:pPr>
            <a:r>
              <a:rPr lang="en" sz="4000">
                <a:solidFill>
                  <a:srgbClr val="0045A2"/>
                </a:solidFill>
                <a:latin typeface="Montserrat ExtraBold"/>
                <a:ea typeface="Montserrat ExtraBold"/>
                <a:cs typeface="Montserrat ExtraBold"/>
                <a:sym typeface="Montserrat ExtraBold"/>
              </a:rPr>
              <a:t>5 questions to ask:</a:t>
            </a:r>
            <a:endParaRPr sz="4000">
              <a:solidFill>
                <a:srgbClr val="0045A2"/>
              </a:solidFill>
              <a:latin typeface="Montserrat ExtraBold"/>
              <a:ea typeface="Montserrat ExtraBold"/>
              <a:cs typeface="Montserrat ExtraBold"/>
              <a:sym typeface="Montserrat ExtraBold"/>
            </a:endParaRPr>
          </a:p>
        </p:txBody>
      </p:sp>
      <p:sp>
        <p:nvSpPr>
          <p:cNvPr id="352" name="Google Shape;352;p55"/>
          <p:cNvSpPr/>
          <p:nvPr/>
        </p:nvSpPr>
        <p:spPr>
          <a:xfrm>
            <a:off x="1069950" y="2219275"/>
            <a:ext cx="7004100" cy="1030500"/>
          </a:xfrm>
          <a:prstGeom prst="roundRect">
            <a:avLst>
              <a:gd name="adj" fmla="val 7064"/>
            </a:avLst>
          </a:prstGeom>
          <a:solidFill>
            <a:srgbClr val="E2ECF1"/>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Is someone asking for personal or financial information over the phone, email or via text?</a:t>
            </a:r>
            <a:endParaRPr sz="2000">
              <a:solidFill>
                <a:srgbClr val="0045A2"/>
              </a:solidFill>
              <a:latin typeface="Montserrat ExtraBold"/>
              <a:ea typeface="Montserrat ExtraBold"/>
              <a:cs typeface="Montserrat ExtraBold"/>
              <a:sym typeface="Montserrat ExtraBold"/>
            </a:endParaRPr>
          </a:p>
        </p:txBody>
      </p:sp>
      <p:sp>
        <p:nvSpPr>
          <p:cNvPr id="353" name="Google Shape;353;p55"/>
          <p:cNvSpPr/>
          <p:nvPr/>
        </p:nvSpPr>
        <p:spPr>
          <a:xfrm>
            <a:off x="1069950" y="3634475"/>
            <a:ext cx="7004100" cy="922200"/>
          </a:xfrm>
          <a:prstGeom prst="roundRect">
            <a:avLst>
              <a:gd name="adj" fmla="val 7064"/>
            </a:avLst>
          </a:prstGeom>
          <a:solidFill>
            <a:srgbClr val="E2ECF1"/>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Has someone requested your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PIN number or password?</a:t>
            </a:r>
            <a:endParaRPr sz="2000">
              <a:solidFill>
                <a:srgbClr val="0045A2"/>
              </a:solidFill>
              <a:latin typeface="Montserrat ExtraBold"/>
              <a:ea typeface="Montserrat ExtraBold"/>
              <a:cs typeface="Montserrat ExtraBold"/>
              <a:sym typeface="Montserrat ExtraBold"/>
            </a:endParaRPr>
          </a:p>
        </p:txBody>
      </p:sp>
      <p:sp>
        <p:nvSpPr>
          <p:cNvPr id="354" name="Google Shape;354;p55"/>
          <p:cNvSpPr/>
          <p:nvPr/>
        </p:nvSpPr>
        <p:spPr>
          <a:xfrm>
            <a:off x="855410" y="2001368"/>
            <a:ext cx="430200" cy="429900"/>
          </a:xfrm>
          <a:prstGeom prst="ellipse">
            <a:avLst/>
          </a:prstGeom>
          <a:solidFill>
            <a:srgbClr val="C9E9E6"/>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0045A2"/>
                </a:solidFill>
                <a:latin typeface="Montserrat ExtraBold"/>
                <a:ea typeface="Montserrat ExtraBold"/>
                <a:cs typeface="Montserrat ExtraBold"/>
                <a:sym typeface="Montserrat ExtraBold"/>
              </a:rPr>
              <a:t>1</a:t>
            </a:r>
            <a:endParaRPr>
              <a:solidFill>
                <a:srgbClr val="0045A2"/>
              </a:solidFill>
            </a:endParaRPr>
          </a:p>
        </p:txBody>
      </p:sp>
      <p:sp>
        <p:nvSpPr>
          <p:cNvPr id="355" name="Google Shape;355;p55"/>
          <p:cNvSpPr/>
          <p:nvPr/>
        </p:nvSpPr>
        <p:spPr>
          <a:xfrm>
            <a:off x="855398" y="3416948"/>
            <a:ext cx="430200" cy="429900"/>
          </a:xfrm>
          <a:prstGeom prst="ellipse">
            <a:avLst/>
          </a:prstGeom>
          <a:solidFill>
            <a:srgbClr val="C9E9E6"/>
          </a:solidFill>
          <a:ln w="38100" cap="flat" cmpd="sng">
            <a:solidFill>
              <a:srgbClr val="0045A2"/>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2</a:t>
            </a:r>
            <a:endParaRPr>
              <a:solidFill>
                <a:srgbClr val="0045A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1000"/>
                                        <p:tgtEl>
                                          <p:spTgt spid="352"/>
                                        </p:tgtEl>
                                      </p:cBhvr>
                                    </p:animEffect>
                                  </p:childTnLst>
                                </p:cTn>
                              </p:par>
                              <p:par>
                                <p:cTn id="8" presetID="10" presetClass="entr" presetSubtype="0" fill="hold" nodeType="withEffect">
                                  <p:stCondLst>
                                    <p:cond delay="0"/>
                                  </p:stCondLst>
                                  <p:childTnLst>
                                    <p:set>
                                      <p:cBhvr>
                                        <p:cTn id="9" dur="1" fill="hold">
                                          <p:stCondLst>
                                            <p:cond delay="0"/>
                                          </p:stCondLst>
                                        </p:cTn>
                                        <p:tgtEl>
                                          <p:spTgt spid="354"/>
                                        </p:tgtEl>
                                        <p:attrNameLst>
                                          <p:attrName>style.visibility</p:attrName>
                                        </p:attrNameLst>
                                      </p:cBhvr>
                                      <p:to>
                                        <p:strVal val="visible"/>
                                      </p:to>
                                    </p:set>
                                    <p:animEffect transition="in" filter="fade">
                                      <p:cBhvr>
                                        <p:cTn id="10" dur="1000"/>
                                        <p:tgtEl>
                                          <p:spTgt spid="3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3"/>
                                        </p:tgtEl>
                                        <p:attrNameLst>
                                          <p:attrName>style.visibility</p:attrName>
                                        </p:attrNameLst>
                                      </p:cBhvr>
                                      <p:to>
                                        <p:strVal val="visible"/>
                                      </p:to>
                                    </p:set>
                                    <p:animEffect transition="in" filter="fade">
                                      <p:cBhvr>
                                        <p:cTn id="15" dur="1000"/>
                                        <p:tgtEl>
                                          <p:spTgt spid="353"/>
                                        </p:tgtEl>
                                      </p:cBhvr>
                                    </p:animEffect>
                                  </p:childTnLst>
                                </p:cTn>
                              </p:par>
                              <p:par>
                                <p:cTn id="16" presetID="10" presetClass="entr" presetSubtype="0" fill="hold" nodeType="withEffect">
                                  <p:stCondLst>
                                    <p:cond delay="0"/>
                                  </p:stCondLst>
                                  <p:childTnLst>
                                    <p:set>
                                      <p:cBhvr>
                                        <p:cTn id="17" dur="1" fill="hold">
                                          <p:stCondLst>
                                            <p:cond delay="0"/>
                                          </p:stCondLst>
                                        </p:cTn>
                                        <p:tgtEl>
                                          <p:spTgt spid="355"/>
                                        </p:tgtEl>
                                        <p:attrNameLst>
                                          <p:attrName>style.visibility</p:attrName>
                                        </p:attrNameLst>
                                      </p:cBhvr>
                                      <p:to>
                                        <p:strVal val="visible"/>
                                      </p:to>
                                    </p:set>
                                    <p:animEffect transition="in" filter="fade">
                                      <p:cBhvr>
                                        <p:cTn id="18" dur="1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359"/>
        <p:cNvGrpSpPr/>
        <p:nvPr/>
      </p:nvGrpSpPr>
      <p:grpSpPr>
        <a:xfrm>
          <a:off x="0" y="0"/>
          <a:ext cx="0" cy="0"/>
          <a:chOff x="0" y="0"/>
          <a:chExt cx="0" cy="0"/>
        </a:xfrm>
      </p:grpSpPr>
      <p:sp>
        <p:nvSpPr>
          <p:cNvPr id="360" name="Google Shape;360;p56"/>
          <p:cNvSpPr/>
          <p:nvPr/>
        </p:nvSpPr>
        <p:spPr>
          <a:xfrm>
            <a:off x="1069950" y="813800"/>
            <a:ext cx="7004100" cy="1030500"/>
          </a:xfrm>
          <a:prstGeom prst="roundRect">
            <a:avLst>
              <a:gd name="adj" fmla="val 7064"/>
            </a:avLst>
          </a:prstGeom>
          <a:solidFill>
            <a:srgbClr val="E2ECF1"/>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Do you have cheques or a new credit card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that didn’t arrive in your mailbox?</a:t>
            </a:r>
            <a:endParaRPr sz="2000">
              <a:solidFill>
                <a:srgbClr val="0045A2"/>
              </a:solidFill>
              <a:latin typeface="Montserrat ExtraBold"/>
              <a:ea typeface="Montserrat ExtraBold"/>
              <a:cs typeface="Montserrat ExtraBold"/>
              <a:sym typeface="Montserrat ExtraBold"/>
            </a:endParaRPr>
          </a:p>
        </p:txBody>
      </p:sp>
      <p:sp>
        <p:nvSpPr>
          <p:cNvPr id="361" name="Google Shape;361;p56"/>
          <p:cNvSpPr/>
          <p:nvPr/>
        </p:nvSpPr>
        <p:spPr>
          <a:xfrm>
            <a:off x="1069950" y="2229000"/>
            <a:ext cx="7004100" cy="922200"/>
          </a:xfrm>
          <a:prstGeom prst="roundRect">
            <a:avLst>
              <a:gd name="adj" fmla="val 7064"/>
            </a:avLst>
          </a:prstGeom>
          <a:solidFill>
            <a:srgbClr val="E2ECF1"/>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Is someone asking you for full payment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for goods or services up front?</a:t>
            </a:r>
            <a:endParaRPr sz="2000">
              <a:solidFill>
                <a:srgbClr val="0045A2"/>
              </a:solidFill>
              <a:latin typeface="Montserrat ExtraBold"/>
              <a:ea typeface="Montserrat ExtraBold"/>
              <a:cs typeface="Montserrat ExtraBold"/>
              <a:sym typeface="Montserrat ExtraBold"/>
            </a:endParaRPr>
          </a:p>
        </p:txBody>
      </p:sp>
      <p:sp>
        <p:nvSpPr>
          <p:cNvPr id="362" name="Google Shape;362;p56"/>
          <p:cNvSpPr/>
          <p:nvPr/>
        </p:nvSpPr>
        <p:spPr>
          <a:xfrm>
            <a:off x="852690" y="595867"/>
            <a:ext cx="430200" cy="429900"/>
          </a:xfrm>
          <a:prstGeom prst="ellipse">
            <a:avLst/>
          </a:prstGeom>
          <a:solidFill>
            <a:srgbClr val="C9E9E6"/>
          </a:solidFill>
          <a:ln w="38100" cap="flat" cmpd="sng">
            <a:solidFill>
              <a:srgbClr val="0045A2"/>
            </a:solidFill>
            <a:prstDash val="solid"/>
            <a:round/>
            <a:headEnd type="none" w="sm" len="sm"/>
            <a:tailEnd type="none" w="sm" len="sm"/>
          </a:ln>
        </p:spPr>
        <p:txBody>
          <a:bodyPr spcFirstLastPara="1" wrap="square" lIns="8227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3</a:t>
            </a:r>
            <a:endParaRPr>
              <a:solidFill>
                <a:srgbClr val="0045A2"/>
              </a:solidFill>
            </a:endParaRPr>
          </a:p>
        </p:txBody>
      </p:sp>
      <p:sp>
        <p:nvSpPr>
          <p:cNvPr id="363" name="Google Shape;363;p56"/>
          <p:cNvSpPr/>
          <p:nvPr/>
        </p:nvSpPr>
        <p:spPr>
          <a:xfrm>
            <a:off x="852696" y="2011663"/>
            <a:ext cx="430200" cy="429900"/>
          </a:xfrm>
          <a:prstGeom prst="ellipse">
            <a:avLst/>
          </a:prstGeom>
          <a:solidFill>
            <a:srgbClr val="C9E9E6"/>
          </a:solidFill>
          <a:ln w="38100" cap="flat" cmpd="sng">
            <a:solidFill>
              <a:srgbClr val="0045A2"/>
            </a:solidFill>
            <a:prstDash val="solid"/>
            <a:round/>
            <a:headEnd type="none" w="sm" len="sm"/>
            <a:tailEnd type="none" w="sm" len="sm"/>
          </a:ln>
        </p:spPr>
        <p:txBody>
          <a:bodyPr spcFirstLastPara="1" wrap="square" lIns="54850"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4</a:t>
            </a:r>
            <a:endParaRPr>
              <a:solidFill>
                <a:srgbClr val="0045A2"/>
              </a:solidFill>
            </a:endParaRPr>
          </a:p>
        </p:txBody>
      </p:sp>
      <p:sp>
        <p:nvSpPr>
          <p:cNvPr id="364" name="Google Shape;364;p56"/>
          <p:cNvSpPr/>
          <p:nvPr/>
        </p:nvSpPr>
        <p:spPr>
          <a:xfrm>
            <a:off x="1069950" y="3535900"/>
            <a:ext cx="7004100" cy="922200"/>
          </a:xfrm>
          <a:prstGeom prst="roundRect">
            <a:avLst>
              <a:gd name="adj" fmla="val 7064"/>
            </a:avLst>
          </a:prstGeom>
          <a:solidFill>
            <a:srgbClr val="E2ECF1"/>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Are you being pressured to act now?</a:t>
            </a:r>
            <a:endParaRPr sz="2000">
              <a:solidFill>
                <a:srgbClr val="0045A2"/>
              </a:solidFill>
              <a:latin typeface="Montserrat ExtraBold"/>
              <a:ea typeface="Montserrat ExtraBold"/>
              <a:cs typeface="Montserrat ExtraBold"/>
              <a:sym typeface="Montserrat ExtraBold"/>
            </a:endParaRPr>
          </a:p>
        </p:txBody>
      </p:sp>
      <p:sp>
        <p:nvSpPr>
          <p:cNvPr id="365" name="Google Shape;365;p56"/>
          <p:cNvSpPr/>
          <p:nvPr/>
        </p:nvSpPr>
        <p:spPr>
          <a:xfrm>
            <a:off x="852710" y="3320746"/>
            <a:ext cx="430200" cy="429900"/>
          </a:xfrm>
          <a:prstGeom prst="ellipse">
            <a:avLst/>
          </a:prstGeom>
          <a:solidFill>
            <a:srgbClr val="C9E9E6"/>
          </a:solidFill>
          <a:ln w="38100" cap="flat" cmpd="sng">
            <a:solidFill>
              <a:srgbClr val="0045A2"/>
            </a:solidFill>
            <a:prstDash val="solid"/>
            <a:round/>
            <a:headEnd type="none" w="sm" len="sm"/>
            <a:tailEnd type="none" w="sm" len="sm"/>
          </a:ln>
        </p:spPr>
        <p:txBody>
          <a:bodyPr spcFirstLastPara="1" wrap="square" lIns="8227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5</a:t>
            </a:r>
            <a:endParaRPr>
              <a:solidFill>
                <a:srgbClr val="0045A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par>
                                <p:cTn id="8" presetID="10" presetClass="entr" presetSubtype="0" fill="hold" nodeType="withEffect">
                                  <p:stCondLst>
                                    <p:cond delay="0"/>
                                  </p:stCondLst>
                                  <p:childTnLst>
                                    <p:set>
                                      <p:cBhvr>
                                        <p:cTn id="9" dur="1" fill="hold">
                                          <p:stCondLst>
                                            <p:cond delay="0"/>
                                          </p:stCondLst>
                                        </p:cTn>
                                        <p:tgtEl>
                                          <p:spTgt spid="363"/>
                                        </p:tgtEl>
                                        <p:attrNameLst>
                                          <p:attrName>style.visibility</p:attrName>
                                        </p:attrNameLst>
                                      </p:cBhvr>
                                      <p:to>
                                        <p:strVal val="visible"/>
                                      </p:to>
                                    </p:set>
                                    <p:animEffect transition="in" filter="fade">
                                      <p:cBhvr>
                                        <p:cTn id="10" dur="1000"/>
                                        <p:tgtEl>
                                          <p:spTgt spid="3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4"/>
                                        </p:tgtEl>
                                        <p:attrNameLst>
                                          <p:attrName>style.visibility</p:attrName>
                                        </p:attrNameLst>
                                      </p:cBhvr>
                                      <p:to>
                                        <p:strVal val="visible"/>
                                      </p:to>
                                    </p:set>
                                    <p:animEffect transition="in" filter="fade">
                                      <p:cBhvr>
                                        <p:cTn id="15" dur="1000"/>
                                        <p:tgtEl>
                                          <p:spTgt spid="364"/>
                                        </p:tgtEl>
                                      </p:cBhvr>
                                    </p:animEffect>
                                  </p:childTnLst>
                                </p:cTn>
                              </p:par>
                              <p:par>
                                <p:cTn id="16" presetID="10" presetClass="entr" presetSubtype="0" fill="hold" nodeType="withEffect">
                                  <p:stCondLst>
                                    <p:cond delay="0"/>
                                  </p:stCondLst>
                                  <p:childTnLst>
                                    <p:set>
                                      <p:cBhvr>
                                        <p:cTn id="17" dur="1" fill="hold">
                                          <p:stCondLst>
                                            <p:cond delay="0"/>
                                          </p:stCondLst>
                                        </p:cTn>
                                        <p:tgtEl>
                                          <p:spTgt spid="365"/>
                                        </p:tgtEl>
                                        <p:attrNameLst>
                                          <p:attrName>style.visibility</p:attrName>
                                        </p:attrNameLst>
                                      </p:cBhvr>
                                      <p:to>
                                        <p:strVal val="visible"/>
                                      </p:to>
                                    </p:set>
                                    <p:animEffect transition="in" filter="fade">
                                      <p:cBhvr>
                                        <p:cTn id="18" dur="10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45A2"/>
        </a:solidFill>
        <a:effectLst/>
      </p:bgPr>
    </p:bg>
    <p:spTree>
      <p:nvGrpSpPr>
        <p:cNvPr id="1" name="Shape 369"/>
        <p:cNvGrpSpPr/>
        <p:nvPr/>
      </p:nvGrpSpPr>
      <p:grpSpPr>
        <a:xfrm>
          <a:off x="0" y="0"/>
          <a:ext cx="0" cy="0"/>
          <a:chOff x="0" y="0"/>
          <a:chExt cx="0" cy="0"/>
        </a:xfrm>
      </p:grpSpPr>
      <p:sp>
        <p:nvSpPr>
          <p:cNvPr id="370" name="Google Shape;370;p57"/>
          <p:cNvSpPr txBox="1"/>
          <p:nvPr/>
        </p:nvSpPr>
        <p:spPr>
          <a:xfrm>
            <a:off x="361475" y="378525"/>
            <a:ext cx="2124000" cy="18456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Clr>
                <a:schemeClr val="dk1"/>
              </a:buClr>
              <a:buSzPts val="1100"/>
              <a:buFont typeface="Arial"/>
              <a:buNone/>
            </a:pPr>
            <a:r>
              <a:rPr lang="en" sz="4000">
                <a:solidFill>
                  <a:srgbClr val="C9E9E6"/>
                </a:solidFill>
                <a:latin typeface="Montserrat ExtraBold"/>
                <a:ea typeface="Montserrat ExtraBold"/>
                <a:cs typeface="Montserrat ExtraBold"/>
                <a:sym typeface="Montserrat ExtraBold"/>
              </a:rPr>
              <a:t>Don’t </a:t>
            </a:r>
            <a:br>
              <a:rPr lang="en" sz="4000">
                <a:solidFill>
                  <a:srgbClr val="C9E9E6"/>
                </a:solidFill>
                <a:latin typeface="Montserrat ExtraBold"/>
                <a:ea typeface="Montserrat ExtraBold"/>
                <a:cs typeface="Montserrat ExtraBold"/>
                <a:sym typeface="Montserrat ExtraBold"/>
              </a:rPr>
            </a:br>
            <a:r>
              <a:rPr lang="en" sz="4000">
                <a:solidFill>
                  <a:srgbClr val="C9E9E6"/>
                </a:solidFill>
                <a:latin typeface="Montserrat ExtraBold"/>
                <a:ea typeface="Montserrat ExtraBold"/>
                <a:cs typeface="Montserrat ExtraBold"/>
                <a:sym typeface="Montserrat ExtraBold"/>
              </a:rPr>
              <a:t>be a victim</a:t>
            </a:r>
            <a:endParaRPr sz="4000">
              <a:solidFill>
                <a:srgbClr val="00AEEF"/>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endParaRPr sz="4000">
              <a:solidFill>
                <a:srgbClr val="C9E9E6"/>
              </a:solidFill>
              <a:latin typeface="Montserrat ExtraBold"/>
              <a:ea typeface="Montserrat ExtraBold"/>
              <a:cs typeface="Montserrat ExtraBold"/>
              <a:sym typeface="Montserrat ExtraBold"/>
            </a:endParaRPr>
          </a:p>
        </p:txBody>
      </p:sp>
      <p:sp>
        <p:nvSpPr>
          <p:cNvPr id="371" name="Google Shape;371;p57"/>
          <p:cNvSpPr/>
          <p:nvPr/>
        </p:nvSpPr>
        <p:spPr>
          <a:xfrm>
            <a:off x="3018050" y="378525"/>
            <a:ext cx="5727900" cy="43899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372" name="Google Shape;372;p57"/>
          <p:cNvSpPr txBox="1"/>
          <p:nvPr/>
        </p:nvSpPr>
        <p:spPr>
          <a:xfrm>
            <a:off x="3996700" y="624950"/>
            <a:ext cx="4455300" cy="4638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2800">
                <a:solidFill>
                  <a:srgbClr val="0045A2"/>
                </a:solidFill>
                <a:latin typeface="Montserrat ExtraBold"/>
                <a:ea typeface="Montserrat ExtraBold"/>
                <a:cs typeface="Montserrat ExtraBold"/>
                <a:sym typeface="Montserrat ExtraBold"/>
              </a:rPr>
              <a:t>ways to prevent fraud</a:t>
            </a:r>
            <a:endParaRPr sz="2800">
              <a:solidFill>
                <a:srgbClr val="0045A2"/>
              </a:solidFill>
              <a:latin typeface="Montserrat ExtraBold"/>
              <a:ea typeface="Montserrat ExtraBold"/>
              <a:cs typeface="Montserrat ExtraBold"/>
              <a:sym typeface="Montserrat ExtraBold"/>
            </a:endParaRPr>
          </a:p>
        </p:txBody>
      </p:sp>
      <p:sp>
        <p:nvSpPr>
          <p:cNvPr id="373" name="Google Shape;373;p57"/>
          <p:cNvSpPr/>
          <p:nvPr/>
        </p:nvSpPr>
        <p:spPr>
          <a:xfrm>
            <a:off x="3248701" y="590801"/>
            <a:ext cx="654000" cy="653700"/>
          </a:xfrm>
          <a:prstGeom prst="ellipse">
            <a:avLst/>
          </a:prstGeom>
          <a:solidFill>
            <a:srgbClr val="0045A2"/>
          </a:solidFill>
          <a:ln w="38100" cap="flat" cmpd="sng">
            <a:solidFill>
              <a:srgbClr val="0045A2"/>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E2ECF1"/>
                </a:solidFill>
                <a:latin typeface="Montserrat ExtraBold"/>
                <a:ea typeface="Montserrat ExtraBold"/>
                <a:cs typeface="Montserrat ExtraBold"/>
                <a:sym typeface="Montserrat ExtraBold"/>
              </a:rPr>
              <a:t>10</a:t>
            </a:r>
            <a:endParaRPr>
              <a:solidFill>
                <a:srgbClr val="E2ECF1"/>
              </a:solidFill>
            </a:endParaRPr>
          </a:p>
        </p:txBody>
      </p:sp>
      <p:sp>
        <p:nvSpPr>
          <p:cNvPr id="374" name="Google Shape;374;p57"/>
          <p:cNvSpPr/>
          <p:nvPr/>
        </p:nvSpPr>
        <p:spPr>
          <a:xfrm>
            <a:off x="3360610" y="1634993"/>
            <a:ext cx="430200" cy="429900"/>
          </a:xfrm>
          <a:prstGeom prst="ellipse">
            <a:avLst/>
          </a:prstGeom>
          <a:solidFill>
            <a:srgbClr val="0045A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E2ECF1"/>
                </a:solidFill>
                <a:latin typeface="Montserrat ExtraBold"/>
                <a:ea typeface="Montserrat ExtraBold"/>
                <a:cs typeface="Montserrat ExtraBold"/>
                <a:sym typeface="Montserrat ExtraBold"/>
              </a:rPr>
              <a:t>1</a:t>
            </a:r>
            <a:endParaRPr>
              <a:solidFill>
                <a:srgbClr val="E2ECF1"/>
              </a:solidFill>
            </a:endParaRPr>
          </a:p>
        </p:txBody>
      </p:sp>
      <p:sp>
        <p:nvSpPr>
          <p:cNvPr id="375" name="Google Shape;375;p57"/>
          <p:cNvSpPr/>
          <p:nvPr/>
        </p:nvSpPr>
        <p:spPr>
          <a:xfrm>
            <a:off x="3360598" y="2441784"/>
            <a:ext cx="430200" cy="429900"/>
          </a:xfrm>
          <a:prstGeom prst="ellipse">
            <a:avLst/>
          </a:prstGeom>
          <a:solidFill>
            <a:srgbClr val="0045A2"/>
          </a:solidFill>
          <a:ln w="38100" cap="flat" cmpd="sng">
            <a:solidFill>
              <a:schemeClr val="lt2"/>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E2ECF1"/>
                </a:solidFill>
                <a:latin typeface="Montserrat ExtraBold"/>
                <a:ea typeface="Montserrat ExtraBold"/>
                <a:cs typeface="Montserrat ExtraBold"/>
                <a:sym typeface="Montserrat ExtraBold"/>
              </a:rPr>
              <a:t>2</a:t>
            </a:r>
            <a:endParaRPr>
              <a:solidFill>
                <a:srgbClr val="E2ECF1"/>
              </a:solidFill>
            </a:endParaRPr>
          </a:p>
        </p:txBody>
      </p:sp>
      <p:sp>
        <p:nvSpPr>
          <p:cNvPr id="376" name="Google Shape;376;p57"/>
          <p:cNvSpPr txBox="1"/>
          <p:nvPr/>
        </p:nvSpPr>
        <p:spPr>
          <a:xfrm>
            <a:off x="3934700" y="1524275"/>
            <a:ext cx="3894600" cy="7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2000" b="1">
                <a:solidFill>
                  <a:srgbClr val="E2ECF1"/>
                </a:solidFill>
                <a:latin typeface="Montserrat"/>
                <a:ea typeface="Montserrat"/>
                <a:cs typeface="Montserrat"/>
                <a:sym typeface="Montserrat"/>
              </a:rPr>
              <a:t>Protect your personal and financial information</a:t>
            </a:r>
            <a:endParaRPr sz="2000" b="1">
              <a:solidFill>
                <a:srgbClr val="E2ECF1"/>
              </a:solidFill>
              <a:latin typeface="Montserrat"/>
              <a:ea typeface="Montserrat"/>
              <a:cs typeface="Montserrat"/>
              <a:sym typeface="Montserrat"/>
            </a:endParaRPr>
          </a:p>
        </p:txBody>
      </p:sp>
      <p:sp>
        <p:nvSpPr>
          <p:cNvPr id="377" name="Google Shape;377;p57"/>
          <p:cNvSpPr txBox="1"/>
          <p:nvPr/>
        </p:nvSpPr>
        <p:spPr>
          <a:xfrm>
            <a:off x="3934700" y="2315311"/>
            <a:ext cx="4384800" cy="10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2000" b="1">
                <a:solidFill>
                  <a:srgbClr val="0045A2"/>
                </a:solidFill>
                <a:latin typeface="Montserrat"/>
                <a:ea typeface="Montserrat"/>
                <a:cs typeface="Montserrat"/>
                <a:sym typeface="Montserrat"/>
              </a:rPr>
              <a:t>Destroy all your financial documents before putting them in the recycling</a:t>
            </a:r>
            <a:endParaRPr sz="2000" b="1">
              <a:solidFill>
                <a:srgbClr val="0045A2"/>
              </a:solidFill>
              <a:latin typeface="Montserrat"/>
              <a:ea typeface="Montserrat"/>
              <a:cs typeface="Montserrat"/>
              <a:sym typeface="Montserrat"/>
            </a:endParaRPr>
          </a:p>
        </p:txBody>
      </p:sp>
      <p:sp>
        <p:nvSpPr>
          <p:cNvPr id="378" name="Google Shape;378;p57"/>
          <p:cNvSpPr/>
          <p:nvPr/>
        </p:nvSpPr>
        <p:spPr>
          <a:xfrm>
            <a:off x="3360590" y="3498867"/>
            <a:ext cx="430200" cy="429900"/>
          </a:xfrm>
          <a:prstGeom prst="ellipse">
            <a:avLst/>
          </a:prstGeom>
          <a:solidFill>
            <a:srgbClr val="0045A2"/>
          </a:solidFill>
          <a:ln w="38100" cap="flat" cmpd="sng">
            <a:solidFill>
              <a:schemeClr val="lt2"/>
            </a:solidFill>
            <a:prstDash val="solid"/>
            <a:round/>
            <a:headEnd type="none" w="sm" len="sm"/>
            <a:tailEnd type="none" w="sm" len="sm"/>
          </a:ln>
        </p:spPr>
        <p:txBody>
          <a:bodyPr spcFirstLastPara="1" wrap="square" lIns="82275" tIns="91425" rIns="91425" bIns="91425" anchor="ctr" anchorCtr="0">
            <a:noAutofit/>
          </a:bodyPr>
          <a:lstStyle/>
          <a:p>
            <a:pPr marL="0" lvl="0" indent="0" algn="ctr" rtl="0">
              <a:spcBef>
                <a:spcPts val="0"/>
              </a:spcBef>
              <a:spcAft>
                <a:spcPts val="0"/>
              </a:spcAft>
              <a:buNone/>
            </a:pPr>
            <a:r>
              <a:rPr lang="en" sz="2000">
                <a:solidFill>
                  <a:srgbClr val="E2ECF1"/>
                </a:solidFill>
                <a:latin typeface="Montserrat ExtraBold"/>
                <a:ea typeface="Montserrat ExtraBold"/>
                <a:cs typeface="Montserrat ExtraBold"/>
                <a:sym typeface="Montserrat ExtraBold"/>
              </a:rPr>
              <a:t>3</a:t>
            </a:r>
            <a:endParaRPr>
              <a:solidFill>
                <a:srgbClr val="E2ECF1"/>
              </a:solidFill>
            </a:endParaRPr>
          </a:p>
        </p:txBody>
      </p:sp>
      <p:sp>
        <p:nvSpPr>
          <p:cNvPr id="379" name="Google Shape;379;p57"/>
          <p:cNvSpPr txBox="1"/>
          <p:nvPr/>
        </p:nvSpPr>
        <p:spPr>
          <a:xfrm>
            <a:off x="3934700" y="3378275"/>
            <a:ext cx="4646100" cy="105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2000" b="1">
                <a:solidFill>
                  <a:srgbClr val="E2ECF1"/>
                </a:solidFill>
                <a:latin typeface="Montserrat"/>
                <a:ea typeface="Montserrat"/>
                <a:cs typeface="Montserrat"/>
                <a:sym typeface="Montserrat"/>
              </a:rPr>
              <a:t>Never give personal or financial information over the phone  – unless you initiated the call</a:t>
            </a:r>
            <a:endParaRPr sz="2000" b="1">
              <a:solidFill>
                <a:srgbClr val="E2ECF1"/>
              </a:solidFill>
              <a:latin typeface="Montserrat"/>
              <a:ea typeface="Montserrat"/>
              <a:cs typeface="Montserrat"/>
              <a:sym typeface="Montserrat"/>
            </a:endParaRPr>
          </a:p>
        </p:txBody>
      </p:sp>
      <p:pic>
        <p:nvPicPr>
          <p:cNvPr id="380" name="Google Shape;380;p57"/>
          <p:cNvPicPr preferRelativeResize="0"/>
          <p:nvPr/>
        </p:nvPicPr>
        <p:blipFill>
          <a:blip r:embed="rId3">
            <a:alphaModFix/>
          </a:blip>
          <a:stretch>
            <a:fillRect/>
          </a:stretch>
        </p:blipFill>
        <p:spPr>
          <a:xfrm>
            <a:off x="440675" y="2953000"/>
            <a:ext cx="1344224" cy="1773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1000"/>
                                        <p:tgtEl>
                                          <p:spTgt spid="374"/>
                                        </p:tgtEl>
                                      </p:cBhvr>
                                    </p:animEffect>
                                  </p:childTnLst>
                                </p:cTn>
                              </p:par>
                              <p:par>
                                <p:cTn id="8" presetID="10" presetClass="entr" presetSubtype="0" fill="hold" nodeType="withEffect">
                                  <p:stCondLst>
                                    <p:cond delay="0"/>
                                  </p:stCondLst>
                                  <p:childTnLst>
                                    <p:set>
                                      <p:cBhvr>
                                        <p:cTn id="9" dur="1" fill="hold">
                                          <p:stCondLst>
                                            <p:cond delay="0"/>
                                          </p:stCondLst>
                                        </p:cTn>
                                        <p:tgtEl>
                                          <p:spTgt spid="376"/>
                                        </p:tgtEl>
                                        <p:attrNameLst>
                                          <p:attrName>style.visibility</p:attrName>
                                        </p:attrNameLst>
                                      </p:cBhvr>
                                      <p:to>
                                        <p:strVal val="visible"/>
                                      </p:to>
                                    </p:set>
                                    <p:animEffect transition="in" filter="fade">
                                      <p:cBhvr>
                                        <p:cTn id="10" dur="1000"/>
                                        <p:tgtEl>
                                          <p:spTgt spid="3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5"/>
                                        </p:tgtEl>
                                        <p:attrNameLst>
                                          <p:attrName>style.visibility</p:attrName>
                                        </p:attrNameLst>
                                      </p:cBhvr>
                                      <p:to>
                                        <p:strVal val="visible"/>
                                      </p:to>
                                    </p:set>
                                    <p:animEffect transition="in" filter="fade">
                                      <p:cBhvr>
                                        <p:cTn id="15" dur="1000"/>
                                        <p:tgtEl>
                                          <p:spTgt spid="375"/>
                                        </p:tgtEl>
                                      </p:cBhvr>
                                    </p:animEffect>
                                  </p:childTnLst>
                                </p:cTn>
                              </p:par>
                              <p:par>
                                <p:cTn id="16" presetID="10" presetClass="entr" presetSubtype="0" fill="hold" nodeType="withEffect">
                                  <p:stCondLst>
                                    <p:cond delay="0"/>
                                  </p:stCondLst>
                                  <p:childTnLst>
                                    <p:set>
                                      <p:cBhvr>
                                        <p:cTn id="17" dur="1" fill="hold">
                                          <p:stCondLst>
                                            <p:cond delay="0"/>
                                          </p:stCondLst>
                                        </p:cTn>
                                        <p:tgtEl>
                                          <p:spTgt spid="377"/>
                                        </p:tgtEl>
                                        <p:attrNameLst>
                                          <p:attrName>style.visibility</p:attrName>
                                        </p:attrNameLst>
                                      </p:cBhvr>
                                      <p:to>
                                        <p:strVal val="visible"/>
                                      </p:to>
                                    </p:set>
                                    <p:animEffect transition="in" filter="fade">
                                      <p:cBhvr>
                                        <p:cTn id="18" dur="1000"/>
                                        <p:tgtEl>
                                          <p:spTgt spid="37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8"/>
                                        </p:tgtEl>
                                        <p:attrNameLst>
                                          <p:attrName>style.visibility</p:attrName>
                                        </p:attrNameLst>
                                      </p:cBhvr>
                                      <p:to>
                                        <p:strVal val="visible"/>
                                      </p:to>
                                    </p:set>
                                    <p:animEffect transition="in" filter="fade">
                                      <p:cBhvr>
                                        <p:cTn id="23" dur="1000"/>
                                        <p:tgtEl>
                                          <p:spTgt spid="378"/>
                                        </p:tgtEl>
                                      </p:cBhvr>
                                    </p:animEffect>
                                  </p:childTnLst>
                                </p:cTn>
                              </p:par>
                              <p:par>
                                <p:cTn id="24" presetID="10" presetClass="entr" presetSubtype="0" fill="hold" nodeType="withEffect">
                                  <p:stCondLst>
                                    <p:cond delay="0"/>
                                  </p:stCondLst>
                                  <p:childTnLst>
                                    <p:set>
                                      <p:cBhvr>
                                        <p:cTn id="25" dur="1" fill="hold">
                                          <p:stCondLst>
                                            <p:cond delay="0"/>
                                          </p:stCondLst>
                                        </p:cTn>
                                        <p:tgtEl>
                                          <p:spTgt spid="379"/>
                                        </p:tgtEl>
                                        <p:attrNameLst>
                                          <p:attrName>style.visibility</p:attrName>
                                        </p:attrNameLst>
                                      </p:cBhvr>
                                      <p:to>
                                        <p:strVal val="visible"/>
                                      </p:to>
                                    </p:set>
                                    <p:animEffect transition="in" filter="fade">
                                      <p:cBhvr>
                                        <p:cTn id="26"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45A2"/>
        </a:solidFill>
        <a:effectLst/>
      </p:bgPr>
    </p:bg>
    <p:spTree>
      <p:nvGrpSpPr>
        <p:cNvPr id="1" name="Shape 384"/>
        <p:cNvGrpSpPr/>
        <p:nvPr/>
      </p:nvGrpSpPr>
      <p:grpSpPr>
        <a:xfrm>
          <a:off x="0" y="0"/>
          <a:ext cx="0" cy="0"/>
          <a:chOff x="0" y="0"/>
          <a:chExt cx="0" cy="0"/>
        </a:xfrm>
      </p:grpSpPr>
      <p:sp>
        <p:nvSpPr>
          <p:cNvPr id="385" name="Google Shape;385;p58"/>
          <p:cNvSpPr txBox="1"/>
          <p:nvPr/>
        </p:nvSpPr>
        <p:spPr>
          <a:xfrm>
            <a:off x="361475" y="378525"/>
            <a:ext cx="2124000" cy="18456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C9E9E6"/>
                </a:solidFill>
                <a:latin typeface="Montserrat ExtraBold"/>
                <a:ea typeface="Montserrat ExtraBold"/>
                <a:cs typeface="Montserrat ExtraBold"/>
                <a:sym typeface="Montserrat ExtraBold"/>
              </a:rPr>
              <a:t>Don’t </a:t>
            </a:r>
            <a:br>
              <a:rPr lang="en" sz="4000">
                <a:solidFill>
                  <a:srgbClr val="C9E9E6"/>
                </a:solidFill>
                <a:latin typeface="Montserrat ExtraBold"/>
                <a:ea typeface="Montserrat ExtraBold"/>
                <a:cs typeface="Montserrat ExtraBold"/>
                <a:sym typeface="Montserrat ExtraBold"/>
              </a:rPr>
            </a:br>
            <a:r>
              <a:rPr lang="en" sz="4000">
                <a:solidFill>
                  <a:srgbClr val="C9E9E6"/>
                </a:solidFill>
                <a:latin typeface="Montserrat ExtraBold"/>
                <a:ea typeface="Montserrat ExtraBold"/>
                <a:cs typeface="Montserrat ExtraBold"/>
                <a:sym typeface="Montserrat ExtraBold"/>
              </a:rPr>
              <a:t>be a victim</a:t>
            </a:r>
            <a:endParaRPr sz="4000">
              <a:solidFill>
                <a:srgbClr val="00AEEF"/>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endParaRPr sz="4000">
              <a:solidFill>
                <a:srgbClr val="C9E9E6"/>
              </a:solidFill>
              <a:latin typeface="Montserrat ExtraBold"/>
              <a:ea typeface="Montserrat ExtraBold"/>
              <a:cs typeface="Montserrat ExtraBold"/>
              <a:sym typeface="Montserrat ExtraBold"/>
            </a:endParaRPr>
          </a:p>
        </p:txBody>
      </p:sp>
      <p:sp>
        <p:nvSpPr>
          <p:cNvPr id="386" name="Google Shape;386;p58"/>
          <p:cNvSpPr/>
          <p:nvPr/>
        </p:nvSpPr>
        <p:spPr>
          <a:xfrm>
            <a:off x="3018050" y="378525"/>
            <a:ext cx="5727900" cy="43899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387" name="Google Shape;387;p58"/>
          <p:cNvSpPr/>
          <p:nvPr/>
        </p:nvSpPr>
        <p:spPr>
          <a:xfrm>
            <a:off x="3360610" y="765168"/>
            <a:ext cx="430200" cy="429900"/>
          </a:xfrm>
          <a:prstGeom prst="ellipse">
            <a:avLst/>
          </a:prstGeom>
          <a:solidFill>
            <a:srgbClr val="0045A2"/>
          </a:solidFill>
          <a:ln w="38100" cap="flat" cmpd="sng">
            <a:solidFill>
              <a:srgbClr val="E2ECF1"/>
            </a:solidFill>
            <a:prstDash val="solid"/>
            <a:round/>
            <a:headEnd type="none" w="sm" len="sm"/>
            <a:tailEnd type="none" w="sm" len="sm"/>
          </a:ln>
        </p:spPr>
        <p:txBody>
          <a:bodyPr spcFirstLastPara="1" wrap="square" lIns="54850"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E2ECF1"/>
                </a:solidFill>
                <a:latin typeface="Montserrat ExtraBold"/>
                <a:ea typeface="Montserrat ExtraBold"/>
                <a:cs typeface="Montserrat ExtraBold"/>
                <a:sym typeface="Montserrat ExtraBold"/>
              </a:rPr>
              <a:t>4</a:t>
            </a:r>
            <a:endParaRPr>
              <a:solidFill>
                <a:srgbClr val="E2ECF1"/>
              </a:solidFill>
            </a:endParaRPr>
          </a:p>
        </p:txBody>
      </p:sp>
      <p:sp>
        <p:nvSpPr>
          <p:cNvPr id="388" name="Google Shape;388;p58"/>
          <p:cNvSpPr/>
          <p:nvPr/>
        </p:nvSpPr>
        <p:spPr>
          <a:xfrm>
            <a:off x="3360610" y="2634576"/>
            <a:ext cx="430200" cy="429900"/>
          </a:xfrm>
          <a:prstGeom prst="ellipse">
            <a:avLst/>
          </a:prstGeom>
          <a:solidFill>
            <a:srgbClr val="0045A2"/>
          </a:solidFill>
          <a:ln w="38100" cap="flat" cmpd="sng">
            <a:solidFill>
              <a:srgbClr val="E2ECF1"/>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E2ECF1"/>
                </a:solidFill>
                <a:latin typeface="Montserrat ExtraBold"/>
                <a:ea typeface="Montserrat ExtraBold"/>
                <a:cs typeface="Montserrat ExtraBold"/>
                <a:sym typeface="Montserrat ExtraBold"/>
              </a:rPr>
              <a:t>5</a:t>
            </a:r>
            <a:endParaRPr>
              <a:solidFill>
                <a:srgbClr val="E2ECF1"/>
              </a:solidFill>
            </a:endParaRPr>
          </a:p>
        </p:txBody>
      </p:sp>
      <p:sp>
        <p:nvSpPr>
          <p:cNvPr id="389" name="Google Shape;389;p58"/>
          <p:cNvSpPr txBox="1"/>
          <p:nvPr/>
        </p:nvSpPr>
        <p:spPr>
          <a:xfrm>
            <a:off x="3950600" y="654450"/>
            <a:ext cx="3878100" cy="15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2000" b="1">
                <a:solidFill>
                  <a:srgbClr val="E2ECF1"/>
                </a:solidFill>
                <a:latin typeface="Montserrat"/>
                <a:ea typeface="Montserrat"/>
                <a:cs typeface="Montserrat"/>
                <a:sym typeface="Montserrat"/>
              </a:rPr>
              <a:t>Report lost or stolen credit/debit cards, driver’s licence, social insurance card, passport, etc. immediately</a:t>
            </a:r>
            <a:endParaRPr sz="2000" b="1">
              <a:solidFill>
                <a:srgbClr val="E2ECF1"/>
              </a:solidFill>
              <a:latin typeface="Montserrat"/>
              <a:ea typeface="Montserrat"/>
              <a:cs typeface="Montserrat"/>
              <a:sym typeface="Montserrat"/>
            </a:endParaRPr>
          </a:p>
        </p:txBody>
      </p:sp>
      <p:sp>
        <p:nvSpPr>
          <p:cNvPr id="390" name="Google Shape;390;p58"/>
          <p:cNvSpPr txBox="1"/>
          <p:nvPr/>
        </p:nvSpPr>
        <p:spPr>
          <a:xfrm>
            <a:off x="3955000" y="2508101"/>
            <a:ext cx="4384800" cy="7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2000" b="1">
                <a:solidFill>
                  <a:srgbClr val="0045A2"/>
                </a:solidFill>
                <a:latin typeface="Montserrat"/>
                <a:ea typeface="Montserrat"/>
                <a:cs typeface="Montserrat"/>
                <a:sym typeface="Montserrat"/>
              </a:rPr>
              <a:t>Consult with a trusted financial advisor</a:t>
            </a:r>
            <a:endParaRPr sz="2000" b="1">
              <a:solidFill>
                <a:srgbClr val="0045A2"/>
              </a:solidFill>
              <a:latin typeface="Montserrat"/>
              <a:ea typeface="Montserrat"/>
              <a:cs typeface="Montserrat"/>
              <a:sym typeface="Montserrat"/>
            </a:endParaRPr>
          </a:p>
        </p:txBody>
      </p:sp>
      <p:sp>
        <p:nvSpPr>
          <p:cNvPr id="391" name="Google Shape;391;p58"/>
          <p:cNvSpPr/>
          <p:nvPr/>
        </p:nvSpPr>
        <p:spPr>
          <a:xfrm>
            <a:off x="3360610" y="3573078"/>
            <a:ext cx="430200" cy="429900"/>
          </a:xfrm>
          <a:prstGeom prst="ellipse">
            <a:avLst/>
          </a:prstGeom>
          <a:solidFill>
            <a:srgbClr val="0045A2"/>
          </a:solidFill>
          <a:ln w="38100" cap="flat" cmpd="sng">
            <a:solidFill>
              <a:srgbClr val="E2ECF1"/>
            </a:solidFill>
            <a:prstDash val="solid"/>
            <a:round/>
            <a:headEnd type="none" w="sm" len="sm"/>
            <a:tailEnd type="none" w="sm" len="sm"/>
          </a:ln>
        </p:spPr>
        <p:txBody>
          <a:bodyPr spcFirstLastPara="1" wrap="square" lIns="64000" tIns="91425" rIns="91425" bIns="91425" anchor="ctr" anchorCtr="0">
            <a:noAutofit/>
          </a:bodyPr>
          <a:lstStyle/>
          <a:p>
            <a:pPr marL="0" lvl="0" indent="0" algn="ctr" rtl="0">
              <a:spcBef>
                <a:spcPts val="0"/>
              </a:spcBef>
              <a:spcAft>
                <a:spcPts val="0"/>
              </a:spcAft>
              <a:buNone/>
            </a:pPr>
            <a:r>
              <a:rPr lang="en" sz="2000">
                <a:solidFill>
                  <a:srgbClr val="E2ECF1"/>
                </a:solidFill>
                <a:latin typeface="Montserrat ExtraBold"/>
                <a:ea typeface="Montserrat ExtraBold"/>
                <a:cs typeface="Montserrat ExtraBold"/>
                <a:sym typeface="Montserrat ExtraBold"/>
              </a:rPr>
              <a:t>6</a:t>
            </a:r>
            <a:endParaRPr>
              <a:solidFill>
                <a:srgbClr val="E2ECF1"/>
              </a:solidFill>
            </a:endParaRPr>
          </a:p>
        </p:txBody>
      </p:sp>
      <p:sp>
        <p:nvSpPr>
          <p:cNvPr id="392" name="Google Shape;392;p58"/>
          <p:cNvSpPr txBox="1"/>
          <p:nvPr/>
        </p:nvSpPr>
        <p:spPr>
          <a:xfrm>
            <a:off x="3950600" y="3452486"/>
            <a:ext cx="4339500" cy="7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2000" b="1">
                <a:solidFill>
                  <a:srgbClr val="E2ECF1"/>
                </a:solidFill>
                <a:latin typeface="Montserrat"/>
                <a:ea typeface="Montserrat"/>
                <a:cs typeface="Montserrat"/>
                <a:sym typeface="Montserrat"/>
              </a:rPr>
              <a:t>Review your financial statements monthly</a:t>
            </a:r>
            <a:endParaRPr sz="2000" b="1">
              <a:solidFill>
                <a:srgbClr val="E2ECF1"/>
              </a:solidFill>
              <a:latin typeface="Montserrat"/>
              <a:ea typeface="Montserrat"/>
              <a:cs typeface="Montserrat"/>
              <a:sym typeface="Montserrat"/>
            </a:endParaRPr>
          </a:p>
        </p:txBody>
      </p:sp>
      <p:pic>
        <p:nvPicPr>
          <p:cNvPr id="393" name="Google Shape;393;p58"/>
          <p:cNvPicPr preferRelativeResize="0"/>
          <p:nvPr/>
        </p:nvPicPr>
        <p:blipFill>
          <a:blip r:embed="rId3">
            <a:alphaModFix/>
          </a:blip>
          <a:stretch>
            <a:fillRect/>
          </a:stretch>
        </p:blipFill>
        <p:spPr>
          <a:xfrm>
            <a:off x="440675" y="2953000"/>
            <a:ext cx="1344224" cy="1773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1000"/>
                                        <p:tgtEl>
                                          <p:spTgt spid="388"/>
                                        </p:tgtEl>
                                      </p:cBhvr>
                                    </p:animEffect>
                                  </p:childTnLst>
                                </p:cTn>
                              </p:par>
                              <p:par>
                                <p:cTn id="8" presetID="10" presetClass="entr" presetSubtype="0" fill="hold" nodeType="withEffect">
                                  <p:stCondLst>
                                    <p:cond delay="0"/>
                                  </p:stCondLst>
                                  <p:childTnLst>
                                    <p:set>
                                      <p:cBhvr>
                                        <p:cTn id="9" dur="1" fill="hold">
                                          <p:stCondLst>
                                            <p:cond delay="0"/>
                                          </p:stCondLst>
                                        </p:cTn>
                                        <p:tgtEl>
                                          <p:spTgt spid="390"/>
                                        </p:tgtEl>
                                        <p:attrNameLst>
                                          <p:attrName>style.visibility</p:attrName>
                                        </p:attrNameLst>
                                      </p:cBhvr>
                                      <p:to>
                                        <p:strVal val="visible"/>
                                      </p:to>
                                    </p:set>
                                    <p:animEffect transition="in" filter="fade">
                                      <p:cBhvr>
                                        <p:cTn id="10" dur="1000"/>
                                        <p:tgtEl>
                                          <p:spTgt spid="3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1"/>
                                        </p:tgtEl>
                                        <p:attrNameLst>
                                          <p:attrName>style.visibility</p:attrName>
                                        </p:attrNameLst>
                                      </p:cBhvr>
                                      <p:to>
                                        <p:strVal val="visible"/>
                                      </p:to>
                                    </p:set>
                                    <p:animEffect transition="in" filter="fade">
                                      <p:cBhvr>
                                        <p:cTn id="15" dur="1000"/>
                                        <p:tgtEl>
                                          <p:spTgt spid="391"/>
                                        </p:tgtEl>
                                      </p:cBhvr>
                                    </p:animEffect>
                                  </p:childTnLst>
                                </p:cTn>
                              </p:par>
                              <p:par>
                                <p:cTn id="16" presetID="10" presetClass="entr" presetSubtype="0" fill="hold" nodeType="withEffect">
                                  <p:stCondLst>
                                    <p:cond delay="0"/>
                                  </p:stCondLst>
                                  <p:childTnLst>
                                    <p:set>
                                      <p:cBhvr>
                                        <p:cTn id="17" dur="1" fill="hold">
                                          <p:stCondLst>
                                            <p:cond delay="0"/>
                                          </p:stCondLst>
                                        </p:cTn>
                                        <p:tgtEl>
                                          <p:spTgt spid="392"/>
                                        </p:tgtEl>
                                        <p:attrNameLst>
                                          <p:attrName>style.visibility</p:attrName>
                                        </p:attrNameLst>
                                      </p:cBhvr>
                                      <p:to>
                                        <p:strVal val="visible"/>
                                      </p:to>
                                    </p:set>
                                    <p:animEffect transition="in" filter="fade">
                                      <p:cBhvr>
                                        <p:cTn id="18" dur="10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45A2"/>
        </a:solidFill>
        <a:effectLst/>
      </p:bgPr>
    </p:bg>
    <p:spTree>
      <p:nvGrpSpPr>
        <p:cNvPr id="1" name="Shape 397"/>
        <p:cNvGrpSpPr/>
        <p:nvPr/>
      </p:nvGrpSpPr>
      <p:grpSpPr>
        <a:xfrm>
          <a:off x="0" y="0"/>
          <a:ext cx="0" cy="0"/>
          <a:chOff x="0" y="0"/>
          <a:chExt cx="0" cy="0"/>
        </a:xfrm>
      </p:grpSpPr>
      <p:sp>
        <p:nvSpPr>
          <p:cNvPr id="398" name="Google Shape;398;p59"/>
          <p:cNvSpPr txBox="1"/>
          <p:nvPr/>
        </p:nvSpPr>
        <p:spPr>
          <a:xfrm>
            <a:off x="361475" y="378525"/>
            <a:ext cx="2124000" cy="18456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C9E9E6"/>
                </a:solidFill>
                <a:latin typeface="Montserrat ExtraBold"/>
                <a:ea typeface="Montserrat ExtraBold"/>
                <a:cs typeface="Montserrat ExtraBold"/>
                <a:sym typeface="Montserrat ExtraBold"/>
              </a:rPr>
              <a:t>Don’t </a:t>
            </a:r>
            <a:br>
              <a:rPr lang="en" sz="4000">
                <a:solidFill>
                  <a:srgbClr val="C9E9E6"/>
                </a:solidFill>
                <a:latin typeface="Montserrat ExtraBold"/>
                <a:ea typeface="Montserrat ExtraBold"/>
                <a:cs typeface="Montserrat ExtraBold"/>
                <a:sym typeface="Montserrat ExtraBold"/>
              </a:rPr>
            </a:br>
            <a:r>
              <a:rPr lang="en" sz="4000">
                <a:solidFill>
                  <a:srgbClr val="C9E9E6"/>
                </a:solidFill>
                <a:latin typeface="Montserrat ExtraBold"/>
                <a:ea typeface="Montserrat ExtraBold"/>
                <a:cs typeface="Montserrat ExtraBold"/>
                <a:sym typeface="Montserrat ExtraBold"/>
              </a:rPr>
              <a:t>be a victim</a:t>
            </a:r>
            <a:endParaRPr sz="4000">
              <a:solidFill>
                <a:srgbClr val="00AEEF"/>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endParaRPr sz="4000">
              <a:solidFill>
                <a:srgbClr val="C9E9E6"/>
              </a:solidFill>
              <a:latin typeface="Montserrat ExtraBold"/>
              <a:ea typeface="Montserrat ExtraBold"/>
              <a:cs typeface="Montserrat ExtraBold"/>
              <a:sym typeface="Montserrat ExtraBold"/>
            </a:endParaRPr>
          </a:p>
        </p:txBody>
      </p:sp>
      <p:sp>
        <p:nvSpPr>
          <p:cNvPr id="399" name="Google Shape;399;p59"/>
          <p:cNvSpPr/>
          <p:nvPr/>
        </p:nvSpPr>
        <p:spPr>
          <a:xfrm>
            <a:off x="3018050" y="378525"/>
            <a:ext cx="5727900" cy="43899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400" name="Google Shape;400;p59"/>
          <p:cNvSpPr/>
          <p:nvPr/>
        </p:nvSpPr>
        <p:spPr>
          <a:xfrm>
            <a:off x="3360590" y="2698226"/>
            <a:ext cx="430200" cy="429900"/>
          </a:xfrm>
          <a:prstGeom prst="ellipse">
            <a:avLst/>
          </a:prstGeom>
          <a:solidFill>
            <a:srgbClr val="0045A2"/>
          </a:solidFill>
          <a:ln w="38100" cap="flat" cmpd="sng">
            <a:solidFill>
              <a:srgbClr val="E2ECF1"/>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E2ECF1"/>
                </a:solidFill>
                <a:latin typeface="Montserrat ExtraBold"/>
                <a:ea typeface="Montserrat ExtraBold"/>
                <a:cs typeface="Montserrat ExtraBold"/>
                <a:sym typeface="Montserrat ExtraBold"/>
              </a:rPr>
              <a:t>8</a:t>
            </a:r>
            <a:endParaRPr>
              <a:solidFill>
                <a:srgbClr val="E2ECF1"/>
              </a:solidFill>
            </a:endParaRPr>
          </a:p>
        </p:txBody>
      </p:sp>
      <p:sp>
        <p:nvSpPr>
          <p:cNvPr id="401" name="Google Shape;401;p59"/>
          <p:cNvSpPr txBox="1"/>
          <p:nvPr/>
        </p:nvSpPr>
        <p:spPr>
          <a:xfrm>
            <a:off x="3934700" y="659725"/>
            <a:ext cx="3660300" cy="17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2000" b="1">
                <a:solidFill>
                  <a:srgbClr val="E2ECF1"/>
                </a:solidFill>
                <a:latin typeface="Montserrat"/>
                <a:ea typeface="Montserrat"/>
                <a:cs typeface="Montserrat"/>
                <a:sym typeface="Montserrat"/>
              </a:rPr>
              <a:t>Never share your PIN number or passwords with anyone and choose PINs and passwords that are hard to guess</a:t>
            </a:r>
            <a:endParaRPr sz="2000" b="1">
              <a:solidFill>
                <a:srgbClr val="E2ECF1"/>
              </a:solidFill>
              <a:latin typeface="Montserrat"/>
              <a:ea typeface="Montserrat"/>
              <a:cs typeface="Montserrat"/>
              <a:sym typeface="Montserrat"/>
            </a:endParaRPr>
          </a:p>
        </p:txBody>
      </p:sp>
      <p:sp>
        <p:nvSpPr>
          <p:cNvPr id="402" name="Google Shape;402;p59"/>
          <p:cNvSpPr txBox="1"/>
          <p:nvPr/>
        </p:nvSpPr>
        <p:spPr>
          <a:xfrm>
            <a:off x="3939100" y="2571750"/>
            <a:ext cx="4090200" cy="14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2000" b="1">
                <a:solidFill>
                  <a:srgbClr val="0045A2"/>
                </a:solidFill>
                <a:latin typeface="Montserrat"/>
                <a:ea typeface="Montserrat"/>
                <a:cs typeface="Montserrat"/>
                <a:sym typeface="Montserrat"/>
              </a:rPr>
              <a:t>Keep virus and anti-spyware up to date on your computers, tablets and mobile devices</a:t>
            </a:r>
            <a:endParaRPr sz="2000" b="1">
              <a:solidFill>
                <a:srgbClr val="0045A2"/>
              </a:solidFill>
              <a:latin typeface="Montserrat"/>
              <a:ea typeface="Montserrat"/>
              <a:cs typeface="Montserrat"/>
              <a:sym typeface="Montserrat"/>
            </a:endParaRPr>
          </a:p>
        </p:txBody>
      </p:sp>
      <p:sp>
        <p:nvSpPr>
          <p:cNvPr id="403" name="Google Shape;403;p59"/>
          <p:cNvSpPr/>
          <p:nvPr/>
        </p:nvSpPr>
        <p:spPr>
          <a:xfrm>
            <a:off x="3360590" y="770426"/>
            <a:ext cx="430200" cy="429900"/>
          </a:xfrm>
          <a:prstGeom prst="ellipse">
            <a:avLst/>
          </a:prstGeom>
          <a:solidFill>
            <a:srgbClr val="0045A2"/>
          </a:solidFill>
          <a:ln w="38100" cap="flat" cmpd="sng">
            <a:solidFill>
              <a:srgbClr val="E2ECF1"/>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E2ECF1"/>
                </a:solidFill>
                <a:latin typeface="Montserrat ExtraBold"/>
                <a:ea typeface="Montserrat ExtraBold"/>
                <a:cs typeface="Montserrat ExtraBold"/>
                <a:sym typeface="Montserrat ExtraBold"/>
              </a:rPr>
              <a:t>7</a:t>
            </a:r>
            <a:endParaRPr>
              <a:solidFill>
                <a:srgbClr val="E2ECF1"/>
              </a:solidFill>
            </a:endParaRPr>
          </a:p>
        </p:txBody>
      </p:sp>
      <p:pic>
        <p:nvPicPr>
          <p:cNvPr id="404" name="Google Shape;404;p59"/>
          <p:cNvPicPr preferRelativeResize="0"/>
          <p:nvPr/>
        </p:nvPicPr>
        <p:blipFill>
          <a:blip r:embed="rId3">
            <a:alphaModFix/>
          </a:blip>
          <a:stretch>
            <a:fillRect/>
          </a:stretch>
        </p:blipFill>
        <p:spPr>
          <a:xfrm>
            <a:off x="440675" y="2953000"/>
            <a:ext cx="1344224" cy="1773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1000"/>
                                        <p:tgtEl>
                                          <p:spTgt spid="400"/>
                                        </p:tgtEl>
                                      </p:cBhvr>
                                    </p:animEffect>
                                  </p:childTnLst>
                                </p:cTn>
                              </p:par>
                              <p:par>
                                <p:cTn id="8" presetID="10" presetClass="entr" presetSubtype="0" fill="hold" nodeType="withEffect">
                                  <p:stCondLst>
                                    <p:cond delay="0"/>
                                  </p:stCondLst>
                                  <p:childTnLst>
                                    <p:set>
                                      <p:cBhvr>
                                        <p:cTn id="9" dur="1" fill="hold">
                                          <p:stCondLst>
                                            <p:cond delay="0"/>
                                          </p:stCondLst>
                                        </p:cTn>
                                        <p:tgtEl>
                                          <p:spTgt spid="402"/>
                                        </p:tgtEl>
                                        <p:attrNameLst>
                                          <p:attrName>style.visibility</p:attrName>
                                        </p:attrNameLst>
                                      </p:cBhvr>
                                      <p:to>
                                        <p:strVal val="visible"/>
                                      </p:to>
                                    </p:set>
                                    <p:animEffect transition="in" filter="fade">
                                      <p:cBhvr>
                                        <p:cTn id="10" dur="10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45A2"/>
        </a:solidFill>
        <a:effectLst/>
      </p:bgPr>
    </p:bg>
    <p:spTree>
      <p:nvGrpSpPr>
        <p:cNvPr id="1" name="Shape 408"/>
        <p:cNvGrpSpPr/>
        <p:nvPr/>
      </p:nvGrpSpPr>
      <p:grpSpPr>
        <a:xfrm>
          <a:off x="0" y="0"/>
          <a:ext cx="0" cy="0"/>
          <a:chOff x="0" y="0"/>
          <a:chExt cx="0" cy="0"/>
        </a:xfrm>
      </p:grpSpPr>
      <p:sp>
        <p:nvSpPr>
          <p:cNvPr id="409" name="Google Shape;409;p60"/>
          <p:cNvSpPr txBox="1"/>
          <p:nvPr/>
        </p:nvSpPr>
        <p:spPr>
          <a:xfrm>
            <a:off x="361475" y="378525"/>
            <a:ext cx="2124000" cy="18456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C9E9E6"/>
                </a:solidFill>
                <a:latin typeface="Montserrat ExtraBold"/>
                <a:ea typeface="Montserrat ExtraBold"/>
                <a:cs typeface="Montserrat ExtraBold"/>
                <a:sym typeface="Montserrat ExtraBold"/>
              </a:rPr>
              <a:t>Don’t </a:t>
            </a:r>
            <a:br>
              <a:rPr lang="en" sz="4000">
                <a:solidFill>
                  <a:srgbClr val="C9E9E6"/>
                </a:solidFill>
                <a:latin typeface="Montserrat ExtraBold"/>
                <a:ea typeface="Montserrat ExtraBold"/>
                <a:cs typeface="Montserrat ExtraBold"/>
                <a:sym typeface="Montserrat ExtraBold"/>
              </a:rPr>
            </a:br>
            <a:r>
              <a:rPr lang="en" sz="4000">
                <a:solidFill>
                  <a:srgbClr val="C9E9E6"/>
                </a:solidFill>
                <a:latin typeface="Montserrat ExtraBold"/>
                <a:ea typeface="Montserrat ExtraBold"/>
                <a:cs typeface="Montserrat ExtraBold"/>
                <a:sym typeface="Montserrat ExtraBold"/>
              </a:rPr>
              <a:t>be a victim</a:t>
            </a:r>
            <a:endParaRPr sz="4000">
              <a:solidFill>
                <a:srgbClr val="00AEEF"/>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endParaRPr sz="4000">
              <a:solidFill>
                <a:srgbClr val="C9E9E6"/>
              </a:solidFill>
              <a:latin typeface="Montserrat ExtraBold"/>
              <a:ea typeface="Montserrat ExtraBold"/>
              <a:cs typeface="Montserrat ExtraBold"/>
              <a:sym typeface="Montserrat ExtraBold"/>
            </a:endParaRPr>
          </a:p>
        </p:txBody>
      </p:sp>
      <p:sp>
        <p:nvSpPr>
          <p:cNvPr id="410" name="Google Shape;410;p60"/>
          <p:cNvSpPr/>
          <p:nvPr/>
        </p:nvSpPr>
        <p:spPr>
          <a:xfrm>
            <a:off x="3018050" y="378525"/>
            <a:ext cx="5727900" cy="4389900"/>
          </a:xfrm>
          <a:prstGeom prst="roundRect">
            <a:avLst>
              <a:gd name="adj" fmla="val 4764"/>
            </a:avLst>
          </a:prstGeom>
          <a:solidFill>
            <a:srgbClr val="00AE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411" name="Google Shape;411;p60"/>
          <p:cNvSpPr/>
          <p:nvPr/>
        </p:nvSpPr>
        <p:spPr>
          <a:xfrm>
            <a:off x="3360590" y="2509976"/>
            <a:ext cx="430200" cy="429900"/>
          </a:xfrm>
          <a:prstGeom prst="ellipse">
            <a:avLst/>
          </a:prstGeom>
          <a:solidFill>
            <a:srgbClr val="0045A2"/>
          </a:solidFill>
          <a:ln w="38100" cap="flat" cmpd="sng">
            <a:solidFill>
              <a:srgbClr val="E2ECF1"/>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endParaRPr sz="400">
              <a:solidFill>
                <a:srgbClr val="E2ECF1"/>
              </a:solidFill>
            </a:endParaRPr>
          </a:p>
        </p:txBody>
      </p:sp>
      <p:sp>
        <p:nvSpPr>
          <p:cNvPr id="412" name="Google Shape;412;p60"/>
          <p:cNvSpPr txBox="1"/>
          <p:nvPr/>
        </p:nvSpPr>
        <p:spPr>
          <a:xfrm>
            <a:off x="3939100" y="2383500"/>
            <a:ext cx="2780700" cy="11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2000" b="1">
                <a:solidFill>
                  <a:srgbClr val="0045A2"/>
                </a:solidFill>
                <a:latin typeface="Montserrat"/>
                <a:ea typeface="Montserrat"/>
                <a:cs typeface="Montserrat"/>
                <a:sym typeface="Montserrat"/>
              </a:rPr>
              <a:t>Change your password every couple of months. </a:t>
            </a:r>
            <a:endParaRPr sz="2000" b="1">
              <a:solidFill>
                <a:srgbClr val="0045A2"/>
              </a:solidFill>
              <a:latin typeface="Montserrat"/>
              <a:ea typeface="Montserrat"/>
              <a:cs typeface="Montserrat"/>
              <a:sym typeface="Montserrat"/>
            </a:endParaRPr>
          </a:p>
        </p:txBody>
      </p:sp>
      <p:sp>
        <p:nvSpPr>
          <p:cNvPr id="413" name="Google Shape;413;p60"/>
          <p:cNvSpPr/>
          <p:nvPr/>
        </p:nvSpPr>
        <p:spPr>
          <a:xfrm>
            <a:off x="3360590" y="858853"/>
            <a:ext cx="430200" cy="429900"/>
          </a:xfrm>
          <a:prstGeom prst="ellipse">
            <a:avLst/>
          </a:prstGeom>
          <a:solidFill>
            <a:srgbClr val="0045A2"/>
          </a:solidFill>
          <a:ln w="38100" cap="flat" cmpd="sng">
            <a:solidFill>
              <a:srgbClr val="E2ECF1"/>
            </a:solidFill>
            <a:prstDash val="solid"/>
            <a:round/>
            <a:headEnd type="none" w="sm" len="sm"/>
            <a:tailEnd type="none" w="sm" len="sm"/>
          </a:ln>
        </p:spPr>
        <p:txBody>
          <a:bodyPr spcFirstLastPara="1" wrap="square" lIns="64000" tIns="91425" rIns="91425" bIns="91425" anchor="ctr" anchorCtr="0">
            <a:noAutofit/>
          </a:bodyPr>
          <a:lstStyle/>
          <a:p>
            <a:pPr marL="0" lvl="0" indent="0" algn="ctr" rtl="0">
              <a:spcBef>
                <a:spcPts val="0"/>
              </a:spcBef>
              <a:spcAft>
                <a:spcPts val="0"/>
              </a:spcAft>
              <a:buNone/>
            </a:pPr>
            <a:r>
              <a:rPr lang="en" sz="2000">
                <a:solidFill>
                  <a:srgbClr val="E2ECF1"/>
                </a:solidFill>
                <a:latin typeface="Montserrat ExtraBold"/>
                <a:ea typeface="Montserrat ExtraBold"/>
                <a:cs typeface="Montserrat ExtraBold"/>
                <a:sym typeface="Montserrat ExtraBold"/>
              </a:rPr>
              <a:t>9</a:t>
            </a:r>
            <a:endParaRPr>
              <a:solidFill>
                <a:srgbClr val="E2ECF1"/>
              </a:solidFill>
            </a:endParaRPr>
          </a:p>
        </p:txBody>
      </p:sp>
      <p:sp>
        <p:nvSpPr>
          <p:cNvPr id="414" name="Google Shape;414;p60"/>
          <p:cNvSpPr txBox="1"/>
          <p:nvPr/>
        </p:nvSpPr>
        <p:spPr>
          <a:xfrm>
            <a:off x="3934700" y="738250"/>
            <a:ext cx="3874200" cy="14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2000" b="1">
                <a:solidFill>
                  <a:srgbClr val="E2ECF1"/>
                </a:solidFill>
                <a:latin typeface="Montserrat"/>
                <a:ea typeface="Montserrat"/>
                <a:cs typeface="Montserrat"/>
                <a:sym typeface="Montserrat"/>
              </a:rPr>
              <a:t>Visit websites that you are sure are legitimate and shop online with only reputable businesses</a:t>
            </a:r>
            <a:endParaRPr sz="2000" b="1">
              <a:solidFill>
                <a:srgbClr val="E2ECF1"/>
              </a:solidFill>
              <a:latin typeface="Montserrat"/>
              <a:ea typeface="Montserrat"/>
              <a:cs typeface="Montserrat"/>
              <a:sym typeface="Montserrat"/>
            </a:endParaRPr>
          </a:p>
        </p:txBody>
      </p:sp>
      <p:pic>
        <p:nvPicPr>
          <p:cNvPr id="415" name="Google Shape;415;p60"/>
          <p:cNvPicPr preferRelativeResize="0"/>
          <p:nvPr/>
        </p:nvPicPr>
        <p:blipFill>
          <a:blip r:embed="rId3">
            <a:alphaModFix/>
          </a:blip>
          <a:stretch>
            <a:fillRect/>
          </a:stretch>
        </p:blipFill>
        <p:spPr>
          <a:xfrm>
            <a:off x="440675" y="2953000"/>
            <a:ext cx="1344224" cy="1773325"/>
          </a:xfrm>
          <a:prstGeom prst="rect">
            <a:avLst/>
          </a:prstGeom>
          <a:noFill/>
          <a:ln>
            <a:noFill/>
          </a:ln>
        </p:spPr>
      </p:pic>
      <p:sp>
        <p:nvSpPr>
          <p:cNvPr id="416" name="Google Shape;416;p60"/>
          <p:cNvSpPr txBox="1"/>
          <p:nvPr/>
        </p:nvSpPr>
        <p:spPr>
          <a:xfrm>
            <a:off x="3367280" y="2497990"/>
            <a:ext cx="527100" cy="4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b="1">
                <a:solidFill>
                  <a:srgbClr val="E2ECF1"/>
                </a:solidFill>
                <a:latin typeface="Montserrat"/>
                <a:ea typeface="Montserrat"/>
                <a:cs typeface="Montserrat"/>
                <a:sym typeface="Montserrat"/>
              </a:rPr>
              <a:t>10</a:t>
            </a:r>
            <a:endParaRPr sz="1800" b="1">
              <a:solidFill>
                <a:srgbClr val="E2ECF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1000"/>
                                        <p:tgtEl>
                                          <p:spTgt spid="411"/>
                                        </p:tgtEl>
                                      </p:cBhvr>
                                    </p:animEffect>
                                  </p:childTnLst>
                                </p:cTn>
                              </p:par>
                              <p:par>
                                <p:cTn id="8" presetID="10" presetClass="entr" presetSubtype="0" fill="hold" nodeType="withEffect">
                                  <p:stCondLst>
                                    <p:cond delay="0"/>
                                  </p:stCondLst>
                                  <p:childTnLst>
                                    <p:set>
                                      <p:cBhvr>
                                        <p:cTn id="9" dur="1" fill="hold">
                                          <p:stCondLst>
                                            <p:cond delay="0"/>
                                          </p:stCondLst>
                                        </p:cTn>
                                        <p:tgtEl>
                                          <p:spTgt spid="412"/>
                                        </p:tgtEl>
                                        <p:attrNameLst>
                                          <p:attrName>style.visibility</p:attrName>
                                        </p:attrNameLst>
                                      </p:cBhvr>
                                      <p:to>
                                        <p:strVal val="visible"/>
                                      </p:to>
                                    </p:set>
                                    <p:animEffect transition="in" filter="fade">
                                      <p:cBhvr>
                                        <p:cTn id="10" dur="1000"/>
                                        <p:tgtEl>
                                          <p:spTgt spid="4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3"/>
                                        </p:tgtEl>
                                        <p:attrNameLst>
                                          <p:attrName>style.visibility</p:attrName>
                                        </p:attrNameLst>
                                      </p:cBhvr>
                                      <p:to>
                                        <p:strVal val="visible"/>
                                      </p:to>
                                    </p:set>
                                    <p:animEffect transition="in" filter="fade">
                                      <p:cBhvr>
                                        <p:cTn id="15" dur="1000"/>
                                        <p:tgtEl>
                                          <p:spTgt spid="413"/>
                                        </p:tgtEl>
                                      </p:cBhvr>
                                    </p:animEffect>
                                  </p:childTnLst>
                                </p:cTn>
                              </p:par>
                              <p:par>
                                <p:cTn id="16" presetID="10" presetClass="entr" presetSubtype="0" fill="hold" nodeType="withEffect">
                                  <p:stCondLst>
                                    <p:cond delay="0"/>
                                  </p:stCondLst>
                                  <p:childTnLst>
                                    <p:set>
                                      <p:cBhvr>
                                        <p:cTn id="17" dur="1" fill="hold">
                                          <p:stCondLst>
                                            <p:cond delay="0"/>
                                          </p:stCondLst>
                                        </p:cTn>
                                        <p:tgtEl>
                                          <p:spTgt spid="414"/>
                                        </p:tgtEl>
                                        <p:attrNameLst>
                                          <p:attrName>style.visibility</p:attrName>
                                        </p:attrNameLst>
                                      </p:cBhvr>
                                      <p:to>
                                        <p:strVal val="visible"/>
                                      </p:to>
                                    </p:set>
                                    <p:animEffect transition="in" filter="fade">
                                      <p:cBhvr>
                                        <p:cTn id="18"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420"/>
        <p:cNvGrpSpPr/>
        <p:nvPr/>
      </p:nvGrpSpPr>
      <p:grpSpPr>
        <a:xfrm>
          <a:off x="0" y="0"/>
          <a:ext cx="0" cy="0"/>
          <a:chOff x="0" y="0"/>
          <a:chExt cx="0" cy="0"/>
        </a:xfrm>
      </p:grpSpPr>
      <p:pic>
        <p:nvPicPr>
          <p:cNvPr id="421" name="Google Shape;421;p61"/>
          <p:cNvPicPr preferRelativeResize="0"/>
          <p:nvPr/>
        </p:nvPicPr>
        <p:blipFill rotWithShape="1">
          <a:blip r:embed="rId3">
            <a:alphaModFix/>
          </a:blip>
          <a:srcRect l="8938" t="5045" r="1407" b="19305"/>
          <a:stretch/>
        </p:blipFill>
        <p:spPr>
          <a:xfrm>
            <a:off x="0" y="0"/>
            <a:ext cx="9144003" cy="5142242"/>
          </a:xfrm>
          <a:prstGeom prst="rect">
            <a:avLst/>
          </a:prstGeom>
          <a:noFill/>
          <a:ln>
            <a:noFill/>
          </a:ln>
        </p:spPr>
      </p:pic>
      <p:pic>
        <p:nvPicPr>
          <p:cNvPr id="422" name="Google Shape;422;p61"/>
          <p:cNvPicPr preferRelativeResize="0"/>
          <p:nvPr/>
        </p:nvPicPr>
        <p:blipFill>
          <a:blip r:embed="rId4">
            <a:alphaModFix/>
          </a:blip>
          <a:stretch>
            <a:fillRect/>
          </a:stretch>
        </p:blipFill>
        <p:spPr>
          <a:xfrm>
            <a:off x="4418900" y="592450"/>
            <a:ext cx="4279249" cy="20743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426"/>
        <p:cNvGrpSpPr/>
        <p:nvPr/>
      </p:nvGrpSpPr>
      <p:grpSpPr>
        <a:xfrm>
          <a:off x="0" y="0"/>
          <a:ext cx="0" cy="0"/>
          <a:chOff x="0" y="0"/>
          <a:chExt cx="0" cy="0"/>
        </a:xfrm>
      </p:grpSpPr>
      <p:sp>
        <p:nvSpPr>
          <p:cNvPr id="427" name="Google Shape;427;p62"/>
          <p:cNvSpPr/>
          <p:nvPr/>
        </p:nvSpPr>
        <p:spPr>
          <a:xfrm>
            <a:off x="3341475" y="486600"/>
            <a:ext cx="2460900" cy="555900"/>
          </a:xfrm>
          <a:prstGeom prst="roundRect">
            <a:avLst>
              <a:gd name="adj" fmla="val 16667"/>
            </a:avLst>
          </a:prstGeom>
          <a:solidFill>
            <a:srgbClr val="0045A2"/>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C9E9E6"/>
                </a:solidFill>
                <a:latin typeface="Montserrat ExtraBold"/>
                <a:ea typeface="Montserrat ExtraBold"/>
                <a:cs typeface="Montserrat ExtraBold"/>
                <a:sym typeface="Montserrat ExtraBold"/>
              </a:rPr>
              <a:t>TAKE ACTION!</a:t>
            </a:r>
            <a:endParaRPr>
              <a:solidFill>
                <a:srgbClr val="C9E9E6"/>
              </a:solidFill>
            </a:endParaRPr>
          </a:p>
        </p:txBody>
      </p:sp>
      <p:sp>
        <p:nvSpPr>
          <p:cNvPr id="428" name="Google Shape;428;p62"/>
          <p:cNvSpPr/>
          <p:nvPr/>
        </p:nvSpPr>
        <p:spPr>
          <a:xfrm>
            <a:off x="1384325" y="1451350"/>
            <a:ext cx="6375300" cy="1030500"/>
          </a:xfrm>
          <a:prstGeom prst="roundRect">
            <a:avLst>
              <a:gd name="adj" fmla="val 7064"/>
            </a:avLst>
          </a:prstGeom>
          <a:solidFill>
            <a:srgbClr val="E2ECF1"/>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0045A2"/>
                </a:solidFill>
                <a:latin typeface="Montserrat ExtraBold"/>
                <a:ea typeface="Montserrat ExtraBold"/>
                <a:cs typeface="Montserrat ExtraBold"/>
                <a:sym typeface="Montserrat ExtraBold"/>
              </a:rPr>
              <a:t>Report fraud immediately to</a:t>
            </a:r>
            <a:endParaRPr sz="2000">
              <a:solidFill>
                <a:srgbClr val="0045A2"/>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your financial institution/bank</a:t>
            </a:r>
            <a:endParaRPr sz="2000">
              <a:solidFill>
                <a:srgbClr val="0045A2"/>
              </a:solidFill>
              <a:latin typeface="Montserrat ExtraBold"/>
              <a:ea typeface="Montserrat ExtraBold"/>
              <a:cs typeface="Montserrat ExtraBold"/>
              <a:sym typeface="Montserrat ExtraBold"/>
            </a:endParaRPr>
          </a:p>
        </p:txBody>
      </p:sp>
      <p:sp>
        <p:nvSpPr>
          <p:cNvPr id="429" name="Google Shape;429;p62"/>
          <p:cNvSpPr/>
          <p:nvPr/>
        </p:nvSpPr>
        <p:spPr>
          <a:xfrm>
            <a:off x="1384325" y="2680925"/>
            <a:ext cx="6375300" cy="922200"/>
          </a:xfrm>
          <a:prstGeom prst="roundRect">
            <a:avLst>
              <a:gd name="adj" fmla="val 7064"/>
            </a:avLst>
          </a:prstGeom>
          <a:solidFill>
            <a:srgbClr val="E2ECF1"/>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Contact your local police force</a:t>
            </a:r>
            <a:endParaRPr sz="2000">
              <a:solidFill>
                <a:srgbClr val="0045A2"/>
              </a:solidFill>
              <a:latin typeface="Montserrat ExtraBold"/>
              <a:ea typeface="Montserrat ExtraBold"/>
              <a:cs typeface="Montserrat ExtraBold"/>
              <a:sym typeface="Montserrat ExtraBold"/>
            </a:endParaRPr>
          </a:p>
        </p:txBody>
      </p:sp>
      <p:sp>
        <p:nvSpPr>
          <p:cNvPr id="430" name="Google Shape;430;p62"/>
          <p:cNvSpPr/>
          <p:nvPr/>
        </p:nvSpPr>
        <p:spPr>
          <a:xfrm>
            <a:off x="1384325" y="3802200"/>
            <a:ext cx="6375300" cy="922200"/>
          </a:xfrm>
          <a:prstGeom prst="roundRect">
            <a:avLst>
              <a:gd name="adj" fmla="val 7064"/>
            </a:avLst>
          </a:prstGeom>
          <a:solidFill>
            <a:srgbClr val="E2ECF1"/>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Report it to the Canadian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Anti-Fraud Centre</a:t>
            </a:r>
            <a:endParaRPr sz="2000">
              <a:solidFill>
                <a:srgbClr val="0045A2"/>
              </a:solidFill>
              <a:latin typeface="Montserrat ExtraBold"/>
              <a:ea typeface="Montserrat ExtraBold"/>
              <a:cs typeface="Montserrat ExtraBold"/>
              <a:sym typeface="Montserrat ExtraBold"/>
            </a:endParaRPr>
          </a:p>
        </p:txBody>
      </p:sp>
      <p:pic>
        <p:nvPicPr>
          <p:cNvPr id="431" name="Google Shape;431;p62"/>
          <p:cNvPicPr preferRelativeResize="0"/>
          <p:nvPr/>
        </p:nvPicPr>
        <p:blipFill rotWithShape="1">
          <a:blip r:embed="rId3">
            <a:alphaModFix/>
          </a:blip>
          <a:srcRect l="-3177"/>
          <a:stretch/>
        </p:blipFill>
        <p:spPr>
          <a:xfrm>
            <a:off x="7561521" y="1532937"/>
            <a:ext cx="933000" cy="852325"/>
          </a:xfrm>
          <a:prstGeom prst="rect">
            <a:avLst/>
          </a:prstGeom>
          <a:noFill/>
          <a:ln>
            <a:noFill/>
          </a:ln>
        </p:spPr>
      </p:pic>
      <p:pic>
        <p:nvPicPr>
          <p:cNvPr id="432" name="Google Shape;432;p62"/>
          <p:cNvPicPr preferRelativeResize="0"/>
          <p:nvPr/>
        </p:nvPicPr>
        <p:blipFill rotWithShape="1">
          <a:blip r:embed="rId3">
            <a:alphaModFix/>
          </a:blip>
          <a:srcRect l="-3177"/>
          <a:stretch/>
        </p:blipFill>
        <p:spPr>
          <a:xfrm>
            <a:off x="7561521" y="3837150"/>
            <a:ext cx="933000" cy="852325"/>
          </a:xfrm>
          <a:prstGeom prst="rect">
            <a:avLst/>
          </a:prstGeom>
          <a:noFill/>
          <a:ln>
            <a:noFill/>
          </a:ln>
        </p:spPr>
      </p:pic>
      <p:pic>
        <p:nvPicPr>
          <p:cNvPr id="433" name="Google Shape;433;p62"/>
          <p:cNvPicPr preferRelativeResize="0"/>
          <p:nvPr/>
        </p:nvPicPr>
        <p:blipFill rotWithShape="1">
          <a:blip r:embed="rId3">
            <a:alphaModFix/>
          </a:blip>
          <a:srcRect l="-3177"/>
          <a:stretch/>
        </p:blipFill>
        <p:spPr>
          <a:xfrm>
            <a:off x="809621" y="2715862"/>
            <a:ext cx="933000" cy="852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1000"/>
                                        <p:tgtEl>
                                          <p:spTgt spid="429"/>
                                        </p:tgtEl>
                                      </p:cBhvr>
                                    </p:animEffect>
                                  </p:childTnLst>
                                </p:cTn>
                              </p:par>
                              <p:par>
                                <p:cTn id="8" presetID="10" presetClass="entr" presetSubtype="0" fill="hold" nodeType="withEffect">
                                  <p:stCondLst>
                                    <p:cond delay="0"/>
                                  </p:stCondLst>
                                  <p:childTnLst>
                                    <p:set>
                                      <p:cBhvr>
                                        <p:cTn id="9" dur="1" fill="hold">
                                          <p:stCondLst>
                                            <p:cond delay="0"/>
                                          </p:stCondLst>
                                        </p:cTn>
                                        <p:tgtEl>
                                          <p:spTgt spid="433"/>
                                        </p:tgtEl>
                                        <p:attrNameLst>
                                          <p:attrName>style.visibility</p:attrName>
                                        </p:attrNameLst>
                                      </p:cBhvr>
                                      <p:to>
                                        <p:strVal val="visible"/>
                                      </p:to>
                                    </p:set>
                                    <p:animEffect transition="in" filter="fade">
                                      <p:cBhvr>
                                        <p:cTn id="10" dur="1000"/>
                                        <p:tgtEl>
                                          <p:spTgt spid="4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0"/>
                                        </p:tgtEl>
                                        <p:attrNameLst>
                                          <p:attrName>style.visibility</p:attrName>
                                        </p:attrNameLst>
                                      </p:cBhvr>
                                      <p:to>
                                        <p:strVal val="visible"/>
                                      </p:to>
                                    </p:set>
                                    <p:animEffect transition="in" filter="fade">
                                      <p:cBhvr>
                                        <p:cTn id="15" dur="1000"/>
                                        <p:tgtEl>
                                          <p:spTgt spid="430"/>
                                        </p:tgtEl>
                                      </p:cBhvr>
                                    </p:animEffect>
                                  </p:childTnLst>
                                </p:cTn>
                              </p:par>
                              <p:par>
                                <p:cTn id="16" presetID="10" presetClass="entr" presetSubtype="0" fill="hold" nodeType="withEffect">
                                  <p:stCondLst>
                                    <p:cond delay="0"/>
                                  </p:stCondLst>
                                  <p:childTnLst>
                                    <p:set>
                                      <p:cBhvr>
                                        <p:cTn id="17" dur="1" fill="hold">
                                          <p:stCondLst>
                                            <p:cond delay="0"/>
                                          </p:stCondLst>
                                        </p:cTn>
                                        <p:tgtEl>
                                          <p:spTgt spid="432"/>
                                        </p:tgtEl>
                                        <p:attrNameLst>
                                          <p:attrName>style.visibility</p:attrName>
                                        </p:attrNameLst>
                                      </p:cBhvr>
                                      <p:to>
                                        <p:strVal val="visible"/>
                                      </p:to>
                                    </p:set>
                                    <p:animEffect transition="in" filter="fade">
                                      <p:cBhvr>
                                        <p:cTn id="18" dur="10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437"/>
        <p:cNvGrpSpPr/>
        <p:nvPr/>
      </p:nvGrpSpPr>
      <p:grpSpPr>
        <a:xfrm>
          <a:off x="0" y="0"/>
          <a:ext cx="0" cy="0"/>
          <a:chOff x="0" y="0"/>
          <a:chExt cx="0" cy="0"/>
        </a:xfrm>
      </p:grpSpPr>
      <p:sp>
        <p:nvSpPr>
          <p:cNvPr id="438" name="Google Shape;438;p63"/>
          <p:cNvSpPr/>
          <p:nvPr/>
        </p:nvSpPr>
        <p:spPr>
          <a:xfrm>
            <a:off x="3341475" y="486600"/>
            <a:ext cx="2460900" cy="555900"/>
          </a:xfrm>
          <a:prstGeom prst="roundRect">
            <a:avLst>
              <a:gd name="adj" fmla="val 16667"/>
            </a:avLst>
          </a:prstGeom>
          <a:solidFill>
            <a:srgbClr val="0045A2"/>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C9E9E6"/>
                </a:solidFill>
                <a:latin typeface="Montserrat ExtraBold"/>
                <a:ea typeface="Montserrat ExtraBold"/>
                <a:cs typeface="Montserrat ExtraBold"/>
                <a:sym typeface="Montserrat ExtraBold"/>
              </a:rPr>
              <a:t>TAKE ACTION!</a:t>
            </a:r>
            <a:endParaRPr>
              <a:solidFill>
                <a:srgbClr val="C9E9E6"/>
              </a:solidFill>
            </a:endParaRPr>
          </a:p>
        </p:txBody>
      </p:sp>
      <p:sp>
        <p:nvSpPr>
          <p:cNvPr id="439" name="Google Shape;439;p63"/>
          <p:cNvSpPr/>
          <p:nvPr/>
        </p:nvSpPr>
        <p:spPr>
          <a:xfrm>
            <a:off x="1384325" y="1760925"/>
            <a:ext cx="6375300" cy="1260000"/>
          </a:xfrm>
          <a:prstGeom prst="roundRect">
            <a:avLst>
              <a:gd name="adj" fmla="val 7064"/>
            </a:avLst>
          </a:prstGeom>
          <a:solidFill>
            <a:srgbClr val="E2ECF1"/>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Contact your provincial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securities regulator for investment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fraud or scams</a:t>
            </a:r>
            <a:endParaRPr sz="2000">
              <a:solidFill>
                <a:srgbClr val="0045A2"/>
              </a:solidFill>
              <a:latin typeface="Montserrat ExtraBold"/>
              <a:ea typeface="Montserrat ExtraBold"/>
              <a:cs typeface="Montserrat ExtraBold"/>
              <a:sym typeface="Montserrat ExtraBold"/>
            </a:endParaRPr>
          </a:p>
        </p:txBody>
      </p:sp>
      <p:sp>
        <p:nvSpPr>
          <p:cNvPr id="440" name="Google Shape;440;p63"/>
          <p:cNvSpPr/>
          <p:nvPr/>
        </p:nvSpPr>
        <p:spPr>
          <a:xfrm>
            <a:off x="1384325" y="3275000"/>
            <a:ext cx="6375300" cy="1260000"/>
          </a:xfrm>
          <a:prstGeom prst="roundRect">
            <a:avLst>
              <a:gd name="adj" fmla="val 7064"/>
            </a:avLst>
          </a:prstGeom>
          <a:solidFill>
            <a:srgbClr val="E2ECF1"/>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Contact credit reporting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agencies, Equifax Canada and </a:t>
            </a:r>
            <a:br>
              <a:rPr lang="en" sz="2000">
                <a:solidFill>
                  <a:srgbClr val="0045A2"/>
                </a:solidFill>
                <a:latin typeface="Montserrat ExtraBold"/>
                <a:ea typeface="Montserrat ExtraBold"/>
                <a:cs typeface="Montserrat ExtraBold"/>
                <a:sym typeface="Montserrat ExtraBold"/>
              </a:rPr>
            </a:br>
            <a:r>
              <a:rPr lang="en" sz="2000">
                <a:solidFill>
                  <a:srgbClr val="0045A2"/>
                </a:solidFill>
                <a:latin typeface="Montserrat ExtraBold"/>
                <a:ea typeface="Montserrat ExtraBold"/>
                <a:cs typeface="Montserrat ExtraBold"/>
                <a:sym typeface="Montserrat ExtraBold"/>
              </a:rPr>
              <a:t>TransUnion Canada</a:t>
            </a:r>
            <a:endParaRPr sz="2000">
              <a:solidFill>
                <a:srgbClr val="0045A2"/>
              </a:solidFill>
              <a:latin typeface="Montserrat ExtraBold"/>
              <a:ea typeface="Montserrat ExtraBold"/>
              <a:cs typeface="Montserrat ExtraBold"/>
              <a:sym typeface="Montserrat ExtraBold"/>
            </a:endParaRPr>
          </a:p>
        </p:txBody>
      </p:sp>
      <p:pic>
        <p:nvPicPr>
          <p:cNvPr id="441" name="Google Shape;441;p63"/>
          <p:cNvPicPr preferRelativeResize="0"/>
          <p:nvPr/>
        </p:nvPicPr>
        <p:blipFill rotWithShape="1">
          <a:blip r:embed="rId3">
            <a:alphaModFix/>
          </a:blip>
          <a:srcRect l="-3177"/>
          <a:stretch/>
        </p:blipFill>
        <p:spPr>
          <a:xfrm>
            <a:off x="7561521" y="1964775"/>
            <a:ext cx="933000" cy="852325"/>
          </a:xfrm>
          <a:prstGeom prst="rect">
            <a:avLst/>
          </a:prstGeom>
          <a:noFill/>
          <a:ln>
            <a:noFill/>
          </a:ln>
        </p:spPr>
      </p:pic>
      <p:pic>
        <p:nvPicPr>
          <p:cNvPr id="442" name="Google Shape;442;p63"/>
          <p:cNvPicPr preferRelativeResize="0"/>
          <p:nvPr/>
        </p:nvPicPr>
        <p:blipFill rotWithShape="1">
          <a:blip r:embed="rId3">
            <a:alphaModFix/>
          </a:blip>
          <a:srcRect l="-3177"/>
          <a:stretch/>
        </p:blipFill>
        <p:spPr>
          <a:xfrm>
            <a:off x="809621" y="3478850"/>
            <a:ext cx="933000" cy="852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1000"/>
                                        <p:tgtEl>
                                          <p:spTgt spid="440"/>
                                        </p:tgtEl>
                                      </p:cBhvr>
                                    </p:animEffect>
                                  </p:childTnLst>
                                </p:cTn>
                              </p:par>
                              <p:par>
                                <p:cTn id="8" presetID="10" presetClass="entr" presetSubtype="0" fill="hold" nodeType="withEffect">
                                  <p:stCondLst>
                                    <p:cond delay="0"/>
                                  </p:stCondLst>
                                  <p:childTnLst>
                                    <p:set>
                                      <p:cBhvr>
                                        <p:cTn id="9" dur="1" fill="hold">
                                          <p:stCondLst>
                                            <p:cond delay="0"/>
                                          </p:stCondLst>
                                        </p:cTn>
                                        <p:tgtEl>
                                          <p:spTgt spid="442"/>
                                        </p:tgtEl>
                                        <p:attrNameLst>
                                          <p:attrName>style.visibility</p:attrName>
                                        </p:attrNameLst>
                                      </p:cBhvr>
                                      <p:to>
                                        <p:strVal val="visible"/>
                                      </p:to>
                                    </p:set>
                                    <p:animEffect transition="in" filter="fade">
                                      <p:cBhvr>
                                        <p:cTn id="10" dur="10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5A2"/>
        </a:solidFill>
        <a:effectLst/>
      </p:bgPr>
    </p:bg>
    <p:spTree>
      <p:nvGrpSpPr>
        <p:cNvPr id="1" name="Shape 120"/>
        <p:cNvGrpSpPr/>
        <p:nvPr/>
      </p:nvGrpSpPr>
      <p:grpSpPr>
        <a:xfrm>
          <a:off x="0" y="0"/>
          <a:ext cx="0" cy="0"/>
          <a:chOff x="0" y="0"/>
          <a:chExt cx="0" cy="0"/>
        </a:xfrm>
      </p:grpSpPr>
      <p:sp>
        <p:nvSpPr>
          <p:cNvPr id="121" name="Google Shape;121;p28"/>
          <p:cNvSpPr txBox="1"/>
          <p:nvPr/>
        </p:nvSpPr>
        <p:spPr>
          <a:xfrm>
            <a:off x="1196625" y="1568000"/>
            <a:ext cx="6750600" cy="1337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E2ECF1"/>
                </a:solidFill>
                <a:latin typeface="Montserrat ExtraBold"/>
                <a:ea typeface="Montserrat ExtraBold"/>
                <a:cs typeface="Montserrat ExtraBold"/>
                <a:sym typeface="Montserrat ExtraBold"/>
              </a:rPr>
              <a:t>What is financial fraud – and where does it happen?</a:t>
            </a:r>
            <a:endParaRPr sz="4000">
              <a:solidFill>
                <a:srgbClr val="E2ECF1"/>
              </a:solidFill>
              <a:latin typeface="Montserrat ExtraBold"/>
              <a:ea typeface="Montserrat ExtraBold"/>
              <a:cs typeface="Montserrat ExtraBold"/>
              <a:sym typeface="Montserrat ExtraBold"/>
            </a:endParaRPr>
          </a:p>
        </p:txBody>
      </p:sp>
      <p:sp>
        <p:nvSpPr>
          <p:cNvPr id="122" name="Google Shape;122;p28"/>
          <p:cNvSpPr/>
          <p:nvPr/>
        </p:nvSpPr>
        <p:spPr>
          <a:xfrm>
            <a:off x="3754200" y="795250"/>
            <a:ext cx="1635600" cy="544200"/>
          </a:xfrm>
          <a:prstGeom prst="roundRect">
            <a:avLst>
              <a:gd name="adj" fmla="val 16667"/>
            </a:avLst>
          </a:prstGeom>
          <a:solidFill>
            <a:srgbClr val="C9E9E6"/>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0045A2"/>
                </a:solidFill>
                <a:latin typeface="Montserrat ExtraBold"/>
                <a:ea typeface="Montserrat ExtraBold"/>
                <a:cs typeface="Montserrat ExtraBold"/>
                <a:sym typeface="Montserrat ExtraBold"/>
              </a:rPr>
              <a:t>GOAL #1</a:t>
            </a:r>
            <a:endParaRPr>
              <a:solidFill>
                <a:srgbClr val="0045A2"/>
              </a:solidFill>
            </a:endParaRPr>
          </a:p>
        </p:txBody>
      </p:sp>
      <p:pic>
        <p:nvPicPr>
          <p:cNvPr id="123" name="Google Shape;123;p28"/>
          <p:cNvPicPr preferRelativeResize="0"/>
          <p:nvPr/>
        </p:nvPicPr>
        <p:blipFill rotWithShape="1">
          <a:blip r:embed="rId3">
            <a:alphaModFix/>
          </a:blip>
          <a:srcRect b="12365"/>
          <a:stretch/>
        </p:blipFill>
        <p:spPr>
          <a:xfrm>
            <a:off x="4097450" y="3806100"/>
            <a:ext cx="948950" cy="1337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45A2"/>
        </a:solidFill>
        <a:effectLst/>
      </p:bgPr>
    </p:bg>
    <p:spTree>
      <p:nvGrpSpPr>
        <p:cNvPr id="1" name="Shape 446"/>
        <p:cNvGrpSpPr/>
        <p:nvPr/>
      </p:nvGrpSpPr>
      <p:grpSpPr>
        <a:xfrm>
          <a:off x="0" y="0"/>
          <a:ext cx="0" cy="0"/>
          <a:chOff x="0" y="0"/>
          <a:chExt cx="0" cy="0"/>
        </a:xfrm>
      </p:grpSpPr>
      <p:sp>
        <p:nvSpPr>
          <p:cNvPr id="447" name="Google Shape;447;p64"/>
          <p:cNvSpPr txBox="1"/>
          <p:nvPr/>
        </p:nvSpPr>
        <p:spPr>
          <a:xfrm>
            <a:off x="307675" y="532425"/>
            <a:ext cx="3062700" cy="11118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500">
                <a:solidFill>
                  <a:srgbClr val="E2ECF1"/>
                </a:solidFill>
                <a:latin typeface="Montserrat ExtraBold"/>
                <a:ea typeface="Montserrat ExtraBold"/>
                <a:cs typeface="Montserrat ExtraBold"/>
                <a:sym typeface="Montserrat ExtraBold"/>
              </a:rPr>
              <a:t>Helpful links</a:t>
            </a:r>
            <a:endParaRPr sz="3500">
              <a:solidFill>
                <a:srgbClr val="E2ECF1"/>
              </a:solidFill>
              <a:latin typeface="Montserrat ExtraBold"/>
              <a:ea typeface="Montserrat ExtraBold"/>
              <a:cs typeface="Montserrat ExtraBold"/>
              <a:sym typeface="Montserrat ExtraBold"/>
            </a:endParaRPr>
          </a:p>
        </p:txBody>
      </p:sp>
      <p:sp>
        <p:nvSpPr>
          <p:cNvPr id="448" name="Google Shape;448;p64"/>
          <p:cNvSpPr/>
          <p:nvPr/>
        </p:nvSpPr>
        <p:spPr>
          <a:xfrm>
            <a:off x="4188975" y="405125"/>
            <a:ext cx="4172700" cy="843000"/>
          </a:xfrm>
          <a:prstGeom prst="roundRect">
            <a:avLst>
              <a:gd name="adj" fmla="val 7064"/>
            </a:avLst>
          </a:prstGeom>
          <a:solidFill>
            <a:srgbClr val="00AEEF"/>
          </a:solidFill>
          <a:ln>
            <a:noFill/>
          </a:ln>
        </p:spPr>
        <p:txBody>
          <a:bodyPr spcFirstLastPara="1" wrap="square" lIns="182875" tIns="91425" rIns="91425" bIns="91425" anchor="b" anchorCtr="0">
            <a:noAutofit/>
          </a:bodyPr>
          <a:lstStyle/>
          <a:p>
            <a:pPr marL="0" lvl="0" indent="0" algn="l" rtl="0">
              <a:lnSpc>
                <a:spcPct val="100000"/>
              </a:lnSpc>
              <a:spcBef>
                <a:spcPts val="0"/>
              </a:spcBef>
              <a:spcAft>
                <a:spcPts val="1000"/>
              </a:spcAft>
              <a:buClr>
                <a:schemeClr val="dk1"/>
              </a:buClr>
              <a:buSzPts val="1100"/>
              <a:buFont typeface="Arial"/>
              <a:buNone/>
            </a:pPr>
            <a:r>
              <a:rPr lang="en" sz="2000">
                <a:solidFill>
                  <a:srgbClr val="0045A2"/>
                </a:solidFill>
                <a:latin typeface="Montserrat ExtraBold"/>
                <a:ea typeface="Montserrat ExtraBold"/>
                <a:cs typeface="Montserrat ExtraBold"/>
                <a:sym typeface="Montserrat ExtraBold"/>
              </a:rPr>
              <a:t>Canadian Bankers Association  </a:t>
            </a:r>
            <a:r>
              <a:rPr lang="en" sz="2000">
                <a:solidFill>
                  <a:srgbClr val="E2ECF1"/>
                </a:solidFill>
                <a:latin typeface="Montserrat ExtraBold"/>
                <a:ea typeface="Montserrat ExtraBold"/>
                <a:cs typeface="Montserrat ExtraBold"/>
                <a:sym typeface="Montserrat ExtraBold"/>
              </a:rPr>
              <a:t>www.cba.ca</a:t>
            </a:r>
            <a:endParaRPr sz="2000">
              <a:solidFill>
                <a:srgbClr val="E2ECF1"/>
              </a:solidFill>
              <a:latin typeface="Montserrat ExtraBold"/>
              <a:ea typeface="Montserrat ExtraBold"/>
              <a:cs typeface="Montserrat ExtraBold"/>
              <a:sym typeface="Montserrat ExtraBold"/>
            </a:endParaRPr>
          </a:p>
        </p:txBody>
      </p:sp>
      <p:sp>
        <p:nvSpPr>
          <p:cNvPr id="449" name="Google Shape;449;p64"/>
          <p:cNvSpPr/>
          <p:nvPr/>
        </p:nvSpPr>
        <p:spPr>
          <a:xfrm>
            <a:off x="3909981" y="221421"/>
            <a:ext cx="430200" cy="429900"/>
          </a:xfrm>
          <a:prstGeom prst="ellipse">
            <a:avLst/>
          </a:prstGeom>
          <a:solidFill>
            <a:srgbClr val="C9E9E6"/>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0045A2"/>
                </a:solidFill>
                <a:latin typeface="Montserrat ExtraBold"/>
                <a:ea typeface="Montserrat ExtraBold"/>
                <a:cs typeface="Montserrat ExtraBold"/>
                <a:sym typeface="Montserrat ExtraBold"/>
              </a:rPr>
              <a:t>1</a:t>
            </a:r>
            <a:endParaRPr>
              <a:solidFill>
                <a:srgbClr val="0045A2"/>
              </a:solidFill>
            </a:endParaRPr>
          </a:p>
        </p:txBody>
      </p:sp>
      <p:sp>
        <p:nvSpPr>
          <p:cNvPr id="450" name="Google Shape;450;p64"/>
          <p:cNvSpPr/>
          <p:nvPr/>
        </p:nvSpPr>
        <p:spPr>
          <a:xfrm>
            <a:off x="4188975" y="1455425"/>
            <a:ext cx="4172700" cy="922500"/>
          </a:xfrm>
          <a:prstGeom prst="roundRect">
            <a:avLst>
              <a:gd name="adj" fmla="val 7064"/>
            </a:avLst>
          </a:prstGeom>
          <a:solidFill>
            <a:srgbClr val="00AEEF"/>
          </a:solidFill>
          <a:ln>
            <a:noFill/>
          </a:ln>
        </p:spPr>
        <p:txBody>
          <a:bodyPr spcFirstLastPara="1" wrap="square" lIns="18287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endParaRPr sz="18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8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1000"/>
              </a:spcAft>
              <a:buClr>
                <a:schemeClr val="dk1"/>
              </a:buClr>
              <a:buSzPts val="1100"/>
              <a:buFont typeface="Arial"/>
              <a:buNone/>
            </a:pPr>
            <a:r>
              <a:rPr lang="en" sz="1700">
                <a:solidFill>
                  <a:srgbClr val="0045A2"/>
                </a:solidFill>
                <a:latin typeface="Montserrat ExtraBold"/>
                <a:ea typeface="Montserrat ExtraBold"/>
                <a:cs typeface="Montserrat ExtraBold"/>
                <a:sym typeface="Montserrat ExtraBold"/>
              </a:rPr>
              <a:t>Sign up for the free fraud </a:t>
            </a:r>
            <a:r>
              <a:rPr lang="en" sz="1600">
                <a:solidFill>
                  <a:srgbClr val="0045A2"/>
                </a:solidFill>
                <a:latin typeface="Montserrat ExtraBold"/>
                <a:ea typeface="Montserrat ExtraBold"/>
                <a:cs typeface="Montserrat ExtraBold"/>
                <a:sym typeface="Montserrat ExtraBold"/>
              </a:rPr>
              <a:t>prevention tip email newsletter at </a:t>
            </a:r>
            <a:r>
              <a:rPr lang="en" sz="1600">
                <a:solidFill>
                  <a:srgbClr val="E2ECF1"/>
                </a:solidFill>
                <a:latin typeface="Montserrat ExtraBold"/>
                <a:ea typeface="Montserrat ExtraBold"/>
                <a:cs typeface="Montserrat ExtraBold"/>
                <a:sym typeface="Montserrat ExtraBold"/>
              </a:rPr>
              <a:t>www.cba.ca/fraud</a:t>
            </a:r>
            <a:endParaRPr sz="1600">
              <a:solidFill>
                <a:srgbClr val="E2ECF1"/>
              </a:solidFill>
              <a:latin typeface="Montserrat ExtraBold"/>
              <a:ea typeface="Montserrat ExtraBold"/>
              <a:cs typeface="Montserrat ExtraBold"/>
              <a:sym typeface="Montserrat ExtraBold"/>
            </a:endParaRPr>
          </a:p>
        </p:txBody>
      </p:sp>
      <p:sp>
        <p:nvSpPr>
          <p:cNvPr id="451" name="Google Shape;451;p64"/>
          <p:cNvSpPr/>
          <p:nvPr/>
        </p:nvSpPr>
        <p:spPr>
          <a:xfrm>
            <a:off x="3909977" y="1248134"/>
            <a:ext cx="430200" cy="429900"/>
          </a:xfrm>
          <a:prstGeom prst="ellipse">
            <a:avLst/>
          </a:prstGeom>
          <a:solidFill>
            <a:srgbClr val="C9E9E6"/>
          </a:solidFill>
          <a:ln w="38100" cap="flat" cmpd="sng">
            <a:solidFill>
              <a:srgbClr val="0045A2"/>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0045A2"/>
                </a:solidFill>
                <a:latin typeface="Montserrat ExtraBold"/>
                <a:ea typeface="Montserrat ExtraBold"/>
                <a:cs typeface="Montserrat ExtraBold"/>
                <a:sym typeface="Montserrat ExtraBold"/>
              </a:rPr>
              <a:t>2</a:t>
            </a:r>
            <a:endParaRPr>
              <a:solidFill>
                <a:srgbClr val="0045A2"/>
              </a:solidFill>
            </a:endParaRPr>
          </a:p>
        </p:txBody>
      </p:sp>
      <p:sp>
        <p:nvSpPr>
          <p:cNvPr id="452" name="Google Shape;452;p64"/>
          <p:cNvSpPr/>
          <p:nvPr/>
        </p:nvSpPr>
        <p:spPr>
          <a:xfrm>
            <a:off x="4165575" y="2585225"/>
            <a:ext cx="4219500" cy="922500"/>
          </a:xfrm>
          <a:prstGeom prst="roundRect">
            <a:avLst>
              <a:gd name="adj" fmla="val 7064"/>
            </a:avLst>
          </a:prstGeom>
          <a:solidFill>
            <a:srgbClr val="00AEEF"/>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1000"/>
              </a:spcAft>
              <a:buClr>
                <a:schemeClr val="dk1"/>
              </a:buClr>
              <a:buSzPts val="1100"/>
              <a:buFont typeface="Arial"/>
              <a:buNone/>
            </a:pPr>
            <a:r>
              <a:rPr lang="en" sz="1700">
                <a:solidFill>
                  <a:srgbClr val="0045A2"/>
                </a:solidFill>
                <a:latin typeface="Montserrat ExtraBold"/>
                <a:ea typeface="Montserrat ExtraBold"/>
                <a:cs typeface="Montserrat ExtraBold"/>
                <a:sym typeface="Montserrat ExtraBold"/>
              </a:rPr>
              <a:t>Financial Consumer Agency of Canada </a:t>
            </a:r>
            <a:r>
              <a:rPr lang="en" sz="1700">
                <a:solidFill>
                  <a:srgbClr val="E2ECF1"/>
                </a:solidFill>
                <a:latin typeface="Montserrat ExtraBold"/>
                <a:ea typeface="Montserrat ExtraBold"/>
                <a:cs typeface="Montserrat ExtraBold"/>
                <a:sym typeface="Montserrat ExtraBold"/>
              </a:rPr>
              <a:t>www.canada.ca/fcac</a:t>
            </a:r>
            <a:r>
              <a:rPr lang="en" sz="1700">
                <a:solidFill>
                  <a:srgbClr val="0045A2"/>
                </a:solidFill>
                <a:latin typeface="Montserrat ExtraBold"/>
                <a:ea typeface="Montserrat ExtraBold"/>
                <a:cs typeface="Montserrat ExtraBold"/>
                <a:sym typeface="Montserrat ExtraBold"/>
              </a:rPr>
              <a:t> </a:t>
            </a:r>
            <a:endParaRPr sz="1700">
              <a:solidFill>
                <a:srgbClr val="0045A2"/>
              </a:solidFill>
              <a:latin typeface="Montserrat ExtraBold"/>
              <a:ea typeface="Montserrat ExtraBold"/>
              <a:cs typeface="Montserrat ExtraBold"/>
              <a:sym typeface="Montserrat ExtraBold"/>
            </a:endParaRPr>
          </a:p>
        </p:txBody>
      </p:sp>
      <p:sp>
        <p:nvSpPr>
          <p:cNvPr id="453" name="Google Shape;453;p64"/>
          <p:cNvSpPr/>
          <p:nvPr/>
        </p:nvSpPr>
        <p:spPr>
          <a:xfrm>
            <a:off x="3909966" y="2377930"/>
            <a:ext cx="430200" cy="429900"/>
          </a:xfrm>
          <a:prstGeom prst="ellipse">
            <a:avLst/>
          </a:prstGeom>
          <a:solidFill>
            <a:srgbClr val="C9E9E6"/>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0045A2"/>
                </a:solidFill>
                <a:latin typeface="Montserrat ExtraBold"/>
                <a:ea typeface="Montserrat ExtraBold"/>
                <a:cs typeface="Montserrat ExtraBold"/>
                <a:sym typeface="Montserrat ExtraBold"/>
              </a:rPr>
              <a:t>3</a:t>
            </a:r>
            <a:endParaRPr>
              <a:solidFill>
                <a:srgbClr val="0045A2"/>
              </a:solidFill>
            </a:endParaRPr>
          </a:p>
        </p:txBody>
      </p:sp>
      <p:pic>
        <p:nvPicPr>
          <p:cNvPr id="454" name="Google Shape;454;p64"/>
          <p:cNvPicPr preferRelativeResize="0"/>
          <p:nvPr/>
        </p:nvPicPr>
        <p:blipFill>
          <a:blip r:embed="rId3">
            <a:alphaModFix/>
          </a:blip>
          <a:stretch>
            <a:fillRect/>
          </a:stretch>
        </p:blipFill>
        <p:spPr>
          <a:xfrm rot="409150">
            <a:off x="385650" y="2885350"/>
            <a:ext cx="1162875" cy="1865774"/>
          </a:xfrm>
          <a:prstGeom prst="rect">
            <a:avLst/>
          </a:prstGeom>
          <a:noFill/>
          <a:ln>
            <a:noFill/>
          </a:ln>
        </p:spPr>
      </p:pic>
      <p:sp>
        <p:nvSpPr>
          <p:cNvPr id="455" name="Google Shape;455;p64"/>
          <p:cNvSpPr/>
          <p:nvPr/>
        </p:nvSpPr>
        <p:spPr>
          <a:xfrm>
            <a:off x="4165575" y="3799850"/>
            <a:ext cx="4219500" cy="922500"/>
          </a:xfrm>
          <a:prstGeom prst="roundRect">
            <a:avLst>
              <a:gd name="adj" fmla="val 7064"/>
            </a:avLst>
          </a:prstGeom>
          <a:solidFill>
            <a:srgbClr val="00AEEF"/>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endParaRPr sz="17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1000"/>
              </a:spcAft>
              <a:buClr>
                <a:schemeClr val="dk1"/>
              </a:buClr>
              <a:buSzPts val="1100"/>
              <a:buFont typeface="Arial"/>
              <a:buNone/>
            </a:pPr>
            <a:r>
              <a:rPr lang="en" sz="1700">
                <a:solidFill>
                  <a:srgbClr val="0045A2"/>
                </a:solidFill>
                <a:latin typeface="Montserrat ExtraBold"/>
                <a:ea typeface="Montserrat ExtraBold"/>
                <a:cs typeface="Montserrat ExtraBold"/>
                <a:sym typeface="Montserrat ExtraBold"/>
              </a:rPr>
              <a:t>ABC Life Literacy: Internet Matters </a:t>
            </a:r>
            <a:r>
              <a:rPr lang="en" sz="1500" b="1">
                <a:solidFill>
                  <a:srgbClr val="FFFFFF"/>
                </a:solidFill>
                <a:latin typeface="Montserrat"/>
                <a:ea typeface="Montserrat"/>
                <a:cs typeface="Montserrat"/>
                <a:sym typeface="Montserrat"/>
              </a:rPr>
              <a:t>www.abclifeliteracy.ca/all-programs/internet-matters/</a:t>
            </a:r>
            <a:endParaRPr sz="2100">
              <a:solidFill>
                <a:srgbClr val="FFFFFF"/>
              </a:solidFill>
              <a:latin typeface="Montserrat ExtraBold"/>
              <a:ea typeface="Montserrat ExtraBold"/>
              <a:cs typeface="Montserrat ExtraBold"/>
              <a:sym typeface="Montserrat ExtraBold"/>
            </a:endParaRPr>
          </a:p>
        </p:txBody>
      </p:sp>
      <p:sp>
        <p:nvSpPr>
          <p:cNvPr id="456" name="Google Shape;456;p64"/>
          <p:cNvSpPr/>
          <p:nvPr/>
        </p:nvSpPr>
        <p:spPr>
          <a:xfrm>
            <a:off x="3909966" y="3603280"/>
            <a:ext cx="430200" cy="429900"/>
          </a:xfrm>
          <a:prstGeom prst="ellipse">
            <a:avLst/>
          </a:prstGeom>
          <a:solidFill>
            <a:srgbClr val="C9E9E6"/>
          </a:solidFill>
          <a:ln w="38100" cap="flat" cmpd="sng">
            <a:solidFill>
              <a:srgbClr val="0045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0045A2"/>
                </a:solidFill>
                <a:latin typeface="Montserrat ExtraBold"/>
                <a:ea typeface="Montserrat ExtraBold"/>
                <a:cs typeface="Montserrat ExtraBold"/>
                <a:sym typeface="Montserrat ExtraBold"/>
              </a:rPr>
              <a:t>4</a:t>
            </a:r>
            <a:endParaRPr>
              <a:solidFill>
                <a:srgbClr val="0045A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1000"/>
                                        <p:tgtEl>
                                          <p:spTgt spid="450"/>
                                        </p:tgtEl>
                                      </p:cBhvr>
                                    </p:animEffect>
                                  </p:childTnLst>
                                </p:cTn>
                              </p:par>
                              <p:par>
                                <p:cTn id="8" presetID="10" presetClass="entr" presetSubtype="0" fill="hold"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fade">
                                      <p:cBhvr>
                                        <p:cTn id="10" dur="10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2"/>
                                        </p:tgtEl>
                                        <p:attrNameLst>
                                          <p:attrName>style.visibility</p:attrName>
                                        </p:attrNameLst>
                                      </p:cBhvr>
                                      <p:to>
                                        <p:strVal val="visible"/>
                                      </p:to>
                                    </p:set>
                                    <p:animEffect transition="in" filter="fade">
                                      <p:cBhvr>
                                        <p:cTn id="15" dur="1000"/>
                                        <p:tgtEl>
                                          <p:spTgt spid="452"/>
                                        </p:tgtEl>
                                      </p:cBhvr>
                                    </p:animEffect>
                                  </p:childTnLst>
                                </p:cTn>
                              </p:par>
                              <p:par>
                                <p:cTn id="16" presetID="10" presetClass="entr" presetSubtype="0" fill="hold" nodeType="withEffect">
                                  <p:stCondLst>
                                    <p:cond delay="0"/>
                                  </p:stCondLst>
                                  <p:childTnLst>
                                    <p:set>
                                      <p:cBhvr>
                                        <p:cTn id="17" dur="1" fill="hold">
                                          <p:stCondLst>
                                            <p:cond delay="0"/>
                                          </p:stCondLst>
                                        </p:cTn>
                                        <p:tgtEl>
                                          <p:spTgt spid="453"/>
                                        </p:tgtEl>
                                        <p:attrNameLst>
                                          <p:attrName>style.visibility</p:attrName>
                                        </p:attrNameLst>
                                      </p:cBhvr>
                                      <p:to>
                                        <p:strVal val="visible"/>
                                      </p:to>
                                    </p:set>
                                    <p:animEffect transition="in" filter="fade">
                                      <p:cBhvr>
                                        <p:cTn id="18" dur="10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45A2"/>
        </a:solidFill>
        <a:effectLst/>
      </p:bgPr>
    </p:bg>
    <p:spTree>
      <p:nvGrpSpPr>
        <p:cNvPr id="1" name="Shape 460"/>
        <p:cNvGrpSpPr/>
        <p:nvPr/>
      </p:nvGrpSpPr>
      <p:grpSpPr>
        <a:xfrm>
          <a:off x="0" y="0"/>
          <a:ext cx="0" cy="0"/>
          <a:chOff x="0" y="0"/>
          <a:chExt cx="0" cy="0"/>
        </a:xfrm>
      </p:grpSpPr>
      <p:sp>
        <p:nvSpPr>
          <p:cNvPr id="461" name="Google Shape;461;p65"/>
          <p:cNvSpPr/>
          <p:nvPr/>
        </p:nvSpPr>
        <p:spPr>
          <a:xfrm>
            <a:off x="2926075" y="1787975"/>
            <a:ext cx="5230500" cy="1636800"/>
          </a:xfrm>
          <a:prstGeom prst="roundRect">
            <a:avLst>
              <a:gd name="adj" fmla="val 7064"/>
            </a:avLst>
          </a:prstGeom>
          <a:solidFill>
            <a:srgbClr val="00AEEF"/>
          </a:solidFill>
          <a:ln>
            <a:noFill/>
          </a:ln>
        </p:spPr>
        <p:txBody>
          <a:bodyPr spcFirstLastPara="1" wrap="square" lIns="18287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en" sz="2000">
                <a:solidFill>
                  <a:srgbClr val="0045A2"/>
                </a:solidFill>
                <a:latin typeface="Montserrat ExtraBold"/>
                <a:ea typeface="Montserrat ExtraBold"/>
                <a:cs typeface="Montserrat ExtraBold"/>
                <a:sym typeface="Montserrat ExtraBold"/>
              </a:rPr>
              <a:t>We hope you enjoyed the seminar!</a:t>
            </a:r>
            <a:endParaRPr sz="2000">
              <a:solidFill>
                <a:srgbClr val="0045A2"/>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r>
              <a:rPr lang="en" sz="2000">
                <a:solidFill>
                  <a:srgbClr val="0045A2"/>
                </a:solidFill>
                <a:latin typeface="Montserrat ExtraBold"/>
                <a:ea typeface="Montserrat ExtraBold"/>
                <a:cs typeface="Montserrat ExtraBold"/>
                <a:sym typeface="Montserrat ExtraBold"/>
              </a:rPr>
              <a:t>Let us know what you think.</a:t>
            </a:r>
            <a:r>
              <a:rPr lang="en" sz="1100" b="1">
                <a:solidFill>
                  <a:schemeClr val="dk1"/>
                </a:solidFill>
                <a:latin typeface="Calibri"/>
                <a:ea typeface="Calibri"/>
                <a:cs typeface="Calibri"/>
                <a:sym typeface="Calibri"/>
              </a:rPr>
              <a:t> </a:t>
            </a:r>
            <a:endParaRPr sz="1100" b="1">
              <a:solidFill>
                <a:schemeClr val="dk1"/>
              </a:solidFill>
              <a:latin typeface="Calibri"/>
              <a:ea typeface="Calibri"/>
              <a:cs typeface="Calibri"/>
              <a:sym typeface="Calibri"/>
            </a:endParaRPr>
          </a:p>
          <a:p>
            <a:pPr marL="0" lvl="0" indent="0" algn="l" rtl="0">
              <a:lnSpc>
                <a:spcPct val="100000"/>
              </a:lnSpc>
              <a:spcBef>
                <a:spcPts val="1000"/>
              </a:spcBef>
              <a:spcAft>
                <a:spcPts val="1000"/>
              </a:spcAft>
              <a:buClr>
                <a:schemeClr val="dk1"/>
              </a:buClr>
              <a:buSzPts val="1100"/>
              <a:buFont typeface="Arial"/>
              <a:buNone/>
            </a:pPr>
            <a:r>
              <a:rPr lang="en" sz="1800" u="sng">
                <a:solidFill>
                  <a:srgbClr val="1155CC"/>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http://cba.ca/seniors-survey-fp</a:t>
            </a:r>
            <a:endParaRPr sz="1800" b="1">
              <a:solidFill>
                <a:srgbClr val="1155CC"/>
              </a:solidFill>
              <a:latin typeface="Montserrat"/>
              <a:ea typeface="Montserrat"/>
              <a:cs typeface="Montserrat"/>
              <a:sym typeface="Montserrat"/>
            </a:endParaRPr>
          </a:p>
        </p:txBody>
      </p:sp>
      <p:pic>
        <p:nvPicPr>
          <p:cNvPr id="462" name="Google Shape;462;p65"/>
          <p:cNvPicPr preferRelativeResize="0"/>
          <p:nvPr/>
        </p:nvPicPr>
        <p:blipFill>
          <a:blip r:embed="rId4">
            <a:alphaModFix/>
          </a:blip>
          <a:stretch>
            <a:fillRect/>
          </a:stretch>
        </p:blipFill>
        <p:spPr>
          <a:xfrm>
            <a:off x="301752" y="1600200"/>
            <a:ext cx="1965960" cy="18470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127"/>
        <p:cNvGrpSpPr/>
        <p:nvPr/>
      </p:nvGrpSpPr>
      <p:grpSpPr>
        <a:xfrm>
          <a:off x="0" y="0"/>
          <a:ext cx="0" cy="0"/>
          <a:chOff x="0" y="0"/>
          <a:chExt cx="0" cy="0"/>
        </a:xfrm>
      </p:grpSpPr>
      <p:sp>
        <p:nvSpPr>
          <p:cNvPr id="128" name="Google Shape;128;p29"/>
          <p:cNvSpPr txBox="1"/>
          <p:nvPr/>
        </p:nvSpPr>
        <p:spPr>
          <a:xfrm>
            <a:off x="2528300" y="1568000"/>
            <a:ext cx="4087500" cy="1223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0045A2"/>
                </a:solidFill>
                <a:latin typeface="Montserrat ExtraBold"/>
                <a:ea typeface="Montserrat ExtraBold"/>
                <a:cs typeface="Montserrat ExtraBold"/>
                <a:sym typeface="Montserrat ExtraBold"/>
              </a:rPr>
              <a:t>Why are you at risk?</a:t>
            </a:r>
            <a:endParaRPr sz="4000">
              <a:solidFill>
                <a:srgbClr val="0045A2"/>
              </a:solidFill>
              <a:latin typeface="Montserrat ExtraBold"/>
              <a:ea typeface="Montserrat ExtraBold"/>
              <a:cs typeface="Montserrat ExtraBold"/>
              <a:sym typeface="Montserrat ExtraBold"/>
            </a:endParaRPr>
          </a:p>
        </p:txBody>
      </p:sp>
      <p:sp>
        <p:nvSpPr>
          <p:cNvPr id="129" name="Google Shape;129;p29"/>
          <p:cNvSpPr/>
          <p:nvPr/>
        </p:nvSpPr>
        <p:spPr>
          <a:xfrm>
            <a:off x="3754200" y="795250"/>
            <a:ext cx="1635600" cy="544200"/>
          </a:xfrm>
          <a:prstGeom prst="roundRect">
            <a:avLst>
              <a:gd name="adj" fmla="val 16667"/>
            </a:avLst>
          </a:prstGeom>
          <a:solidFill>
            <a:srgbClr val="0045A2"/>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C9E9E6"/>
                </a:solidFill>
                <a:latin typeface="Montserrat ExtraBold"/>
                <a:ea typeface="Montserrat ExtraBold"/>
                <a:cs typeface="Montserrat ExtraBold"/>
                <a:sym typeface="Montserrat ExtraBold"/>
              </a:rPr>
              <a:t>GOAL #2</a:t>
            </a:r>
            <a:endParaRPr>
              <a:solidFill>
                <a:srgbClr val="C9E9E6"/>
              </a:solidFill>
            </a:endParaRPr>
          </a:p>
        </p:txBody>
      </p:sp>
      <p:pic>
        <p:nvPicPr>
          <p:cNvPr id="130" name="Google Shape;130;p29"/>
          <p:cNvPicPr preferRelativeResize="0"/>
          <p:nvPr/>
        </p:nvPicPr>
        <p:blipFill>
          <a:blip r:embed="rId3">
            <a:alphaModFix/>
          </a:blip>
          <a:stretch>
            <a:fillRect/>
          </a:stretch>
        </p:blipFill>
        <p:spPr>
          <a:xfrm>
            <a:off x="2857287" y="3409650"/>
            <a:ext cx="3429425" cy="17338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5A2"/>
        </a:solidFill>
        <a:effectLst/>
      </p:bgPr>
    </p:bg>
    <p:spTree>
      <p:nvGrpSpPr>
        <p:cNvPr id="1" name="Shape 134"/>
        <p:cNvGrpSpPr/>
        <p:nvPr/>
      </p:nvGrpSpPr>
      <p:grpSpPr>
        <a:xfrm>
          <a:off x="0" y="0"/>
          <a:ext cx="0" cy="0"/>
          <a:chOff x="0" y="0"/>
          <a:chExt cx="0" cy="0"/>
        </a:xfrm>
      </p:grpSpPr>
      <p:sp>
        <p:nvSpPr>
          <p:cNvPr id="135" name="Google Shape;135;p30"/>
          <p:cNvSpPr txBox="1"/>
          <p:nvPr/>
        </p:nvSpPr>
        <p:spPr>
          <a:xfrm>
            <a:off x="1196625" y="1568000"/>
            <a:ext cx="6750600" cy="1337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E2ECF1"/>
                </a:solidFill>
                <a:latin typeface="Montserrat ExtraBold"/>
                <a:ea typeface="Montserrat ExtraBold"/>
                <a:cs typeface="Montserrat ExtraBold"/>
                <a:sym typeface="Montserrat ExtraBold"/>
              </a:rPr>
              <a:t>Signs and red flags – how to recognize them</a:t>
            </a:r>
            <a:endParaRPr sz="4000">
              <a:solidFill>
                <a:srgbClr val="E2ECF1"/>
              </a:solidFill>
              <a:latin typeface="Montserrat ExtraBold"/>
              <a:ea typeface="Montserrat ExtraBold"/>
              <a:cs typeface="Montserrat ExtraBold"/>
              <a:sym typeface="Montserrat ExtraBold"/>
            </a:endParaRPr>
          </a:p>
        </p:txBody>
      </p:sp>
      <p:sp>
        <p:nvSpPr>
          <p:cNvPr id="136" name="Google Shape;136;p30"/>
          <p:cNvSpPr/>
          <p:nvPr/>
        </p:nvSpPr>
        <p:spPr>
          <a:xfrm>
            <a:off x="3754200" y="795250"/>
            <a:ext cx="1635600" cy="544200"/>
          </a:xfrm>
          <a:prstGeom prst="roundRect">
            <a:avLst>
              <a:gd name="adj" fmla="val 16667"/>
            </a:avLst>
          </a:prstGeom>
          <a:solidFill>
            <a:srgbClr val="C9E9E6"/>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0045A2"/>
                </a:solidFill>
                <a:latin typeface="Montserrat ExtraBold"/>
                <a:ea typeface="Montserrat ExtraBold"/>
                <a:cs typeface="Montserrat ExtraBold"/>
                <a:sym typeface="Montserrat ExtraBold"/>
              </a:rPr>
              <a:t>GOAL #3</a:t>
            </a:r>
            <a:endParaRPr>
              <a:solidFill>
                <a:srgbClr val="0045A2"/>
              </a:solidFill>
            </a:endParaRPr>
          </a:p>
        </p:txBody>
      </p:sp>
      <p:pic>
        <p:nvPicPr>
          <p:cNvPr id="137" name="Google Shape;137;p30"/>
          <p:cNvPicPr preferRelativeResize="0"/>
          <p:nvPr/>
        </p:nvPicPr>
        <p:blipFill rotWithShape="1">
          <a:blip r:embed="rId3">
            <a:alphaModFix/>
          </a:blip>
          <a:srcRect b="2343"/>
          <a:stretch/>
        </p:blipFill>
        <p:spPr>
          <a:xfrm>
            <a:off x="3465088" y="3255550"/>
            <a:ext cx="2213825" cy="1887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141"/>
        <p:cNvGrpSpPr/>
        <p:nvPr/>
      </p:nvGrpSpPr>
      <p:grpSpPr>
        <a:xfrm>
          <a:off x="0" y="0"/>
          <a:ext cx="0" cy="0"/>
          <a:chOff x="0" y="0"/>
          <a:chExt cx="0" cy="0"/>
        </a:xfrm>
      </p:grpSpPr>
      <p:sp>
        <p:nvSpPr>
          <p:cNvPr id="142" name="Google Shape;142;p31"/>
          <p:cNvSpPr txBox="1"/>
          <p:nvPr/>
        </p:nvSpPr>
        <p:spPr>
          <a:xfrm>
            <a:off x="1416625" y="1820375"/>
            <a:ext cx="6310800" cy="9711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0045A2"/>
                </a:solidFill>
                <a:latin typeface="Montserrat ExtraBold"/>
                <a:ea typeface="Montserrat ExtraBold"/>
                <a:cs typeface="Montserrat ExtraBold"/>
                <a:sym typeface="Montserrat ExtraBold"/>
              </a:rPr>
              <a:t>Protecting yourself</a:t>
            </a:r>
            <a:endParaRPr sz="4000">
              <a:solidFill>
                <a:srgbClr val="0045A2"/>
              </a:solidFill>
              <a:latin typeface="Montserrat ExtraBold"/>
              <a:ea typeface="Montserrat ExtraBold"/>
              <a:cs typeface="Montserrat ExtraBold"/>
              <a:sym typeface="Montserrat ExtraBold"/>
            </a:endParaRPr>
          </a:p>
        </p:txBody>
      </p:sp>
      <p:sp>
        <p:nvSpPr>
          <p:cNvPr id="143" name="Google Shape;143;p31"/>
          <p:cNvSpPr/>
          <p:nvPr/>
        </p:nvSpPr>
        <p:spPr>
          <a:xfrm>
            <a:off x="3754200" y="795250"/>
            <a:ext cx="1635600" cy="544200"/>
          </a:xfrm>
          <a:prstGeom prst="roundRect">
            <a:avLst>
              <a:gd name="adj" fmla="val 16667"/>
            </a:avLst>
          </a:prstGeom>
          <a:solidFill>
            <a:srgbClr val="0045A2"/>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C9E9E6"/>
                </a:solidFill>
                <a:latin typeface="Montserrat ExtraBold"/>
                <a:ea typeface="Montserrat ExtraBold"/>
                <a:cs typeface="Montserrat ExtraBold"/>
                <a:sym typeface="Montserrat ExtraBold"/>
              </a:rPr>
              <a:t>GOAL #4</a:t>
            </a:r>
            <a:endParaRPr>
              <a:solidFill>
                <a:srgbClr val="C9E9E6"/>
              </a:solidFill>
            </a:endParaRPr>
          </a:p>
        </p:txBody>
      </p:sp>
      <p:pic>
        <p:nvPicPr>
          <p:cNvPr id="144" name="Google Shape;144;p31"/>
          <p:cNvPicPr preferRelativeResize="0"/>
          <p:nvPr/>
        </p:nvPicPr>
        <p:blipFill rotWithShape="1">
          <a:blip r:embed="rId3">
            <a:alphaModFix/>
          </a:blip>
          <a:srcRect t="-5578" b="11513"/>
          <a:stretch/>
        </p:blipFill>
        <p:spPr>
          <a:xfrm>
            <a:off x="3716525" y="3023350"/>
            <a:ext cx="1711000" cy="2120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5A2"/>
        </a:solidFill>
        <a:effectLst/>
      </p:bgPr>
    </p:bg>
    <p:spTree>
      <p:nvGrpSpPr>
        <p:cNvPr id="1" name="Shape 148"/>
        <p:cNvGrpSpPr/>
        <p:nvPr/>
      </p:nvGrpSpPr>
      <p:grpSpPr>
        <a:xfrm>
          <a:off x="0" y="0"/>
          <a:ext cx="0" cy="0"/>
          <a:chOff x="0" y="0"/>
          <a:chExt cx="0" cy="0"/>
        </a:xfrm>
      </p:grpSpPr>
      <p:sp>
        <p:nvSpPr>
          <p:cNvPr id="149" name="Google Shape;149;p32"/>
          <p:cNvSpPr txBox="1"/>
          <p:nvPr/>
        </p:nvSpPr>
        <p:spPr>
          <a:xfrm>
            <a:off x="1196625" y="1812350"/>
            <a:ext cx="6750600" cy="808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E2ECF1"/>
                </a:solidFill>
                <a:latin typeface="Montserrat ExtraBold"/>
                <a:ea typeface="Montserrat ExtraBold"/>
                <a:cs typeface="Montserrat ExtraBold"/>
                <a:sym typeface="Montserrat ExtraBold"/>
              </a:rPr>
              <a:t>Getting help</a:t>
            </a:r>
            <a:endParaRPr sz="4000">
              <a:solidFill>
                <a:srgbClr val="E2ECF1"/>
              </a:solidFill>
              <a:latin typeface="Montserrat ExtraBold"/>
              <a:ea typeface="Montserrat ExtraBold"/>
              <a:cs typeface="Montserrat ExtraBold"/>
              <a:sym typeface="Montserrat ExtraBold"/>
            </a:endParaRPr>
          </a:p>
        </p:txBody>
      </p:sp>
      <p:sp>
        <p:nvSpPr>
          <p:cNvPr id="150" name="Google Shape;150;p32"/>
          <p:cNvSpPr/>
          <p:nvPr/>
        </p:nvSpPr>
        <p:spPr>
          <a:xfrm>
            <a:off x="3754200" y="795250"/>
            <a:ext cx="1635600" cy="544200"/>
          </a:xfrm>
          <a:prstGeom prst="roundRect">
            <a:avLst>
              <a:gd name="adj" fmla="val 16667"/>
            </a:avLst>
          </a:prstGeom>
          <a:solidFill>
            <a:srgbClr val="C9E9E6"/>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0045A2"/>
                </a:solidFill>
                <a:latin typeface="Montserrat ExtraBold"/>
                <a:ea typeface="Montserrat ExtraBold"/>
                <a:cs typeface="Montserrat ExtraBold"/>
                <a:sym typeface="Montserrat ExtraBold"/>
              </a:rPr>
              <a:t>GOAL #5</a:t>
            </a:r>
            <a:endParaRPr>
              <a:solidFill>
                <a:srgbClr val="0045A2"/>
              </a:solidFill>
            </a:endParaRPr>
          </a:p>
        </p:txBody>
      </p:sp>
      <p:pic>
        <p:nvPicPr>
          <p:cNvPr id="151" name="Google Shape;151;p32"/>
          <p:cNvPicPr preferRelativeResize="0"/>
          <p:nvPr/>
        </p:nvPicPr>
        <p:blipFill rotWithShape="1">
          <a:blip r:embed="rId3">
            <a:alphaModFix/>
          </a:blip>
          <a:srcRect b="4425"/>
          <a:stretch/>
        </p:blipFill>
        <p:spPr>
          <a:xfrm>
            <a:off x="3483999" y="3916075"/>
            <a:ext cx="2556200" cy="1227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E9E6"/>
        </a:solidFill>
        <a:effectLst/>
      </p:bgPr>
    </p:bg>
    <p:spTree>
      <p:nvGrpSpPr>
        <p:cNvPr id="1" name="Shape 155"/>
        <p:cNvGrpSpPr/>
        <p:nvPr/>
      </p:nvGrpSpPr>
      <p:grpSpPr>
        <a:xfrm>
          <a:off x="0" y="0"/>
          <a:ext cx="0" cy="0"/>
          <a:chOff x="0" y="0"/>
          <a:chExt cx="0" cy="0"/>
        </a:xfrm>
      </p:grpSpPr>
      <p:pic>
        <p:nvPicPr>
          <p:cNvPr id="156" name="Google Shape;156;p33"/>
          <p:cNvPicPr preferRelativeResize="0"/>
          <p:nvPr/>
        </p:nvPicPr>
        <p:blipFill rotWithShape="1">
          <a:blip r:embed="rId3">
            <a:alphaModFix/>
          </a:blip>
          <a:srcRect b="15626"/>
          <a:stretch/>
        </p:blipFill>
        <p:spPr>
          <a:xfrm>
            <a:off x="-1" y="0"/>
            <a:ext cx="9144003" cy="5142245"/>
          </a:xfrm>
          <a:prstGeom prst="rect">
            <a:avLst/>
          </a:prstGeom>
          <a:noFill/>
          <a:ln>
            <a:noFill/>
          </a:ln>
        </p:spPr>
      </p:pic>
      <p:pic>
        <p:nvPicPr>
          <p:cNvPr id="157" name="Google Shape;157;p33"/>
          <p:cNvPicPr preferRelativeResize="0"/>
          <p:nvPr/>
        </p:nvPicPr>
        <p:blipFill>
          <a:blip r:embed="rId4">
            <a:alphaModFix/>
          </a:blip>
          <a:stretch>
            <a:fillRect/>
          </a:stretch>
        </p:blipFill>
        <p:spPr>
          <a:xfrm>
            <a:off x="291625" y="346950"/>
            <a:ext cx="5832449" cy="22247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32c5ef-35d6-4cda-8956-8218b3c9b6af">
      <Terms xmlns="http://schemas.microsoft.com/office/infopath/2007/PartnerControls"/>
    </lcf76f155ced4ddcb4097134ff3c332f>
    <TaxCatchAll xmlns="e2675be0-83b4-4dd4-a8f7-cc0adb40b7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D9B754AE4F8F48A956DC72D7415793" ma:contentTypeVersion="15" ma:contentTypeDescription="Create a new document." ma:contentTypeScope="" ma:versionID="9220808ddc8fc03e0a38061f6ff3af99">
  <xsd:schema xmlns:xsd="http://www.w3.org/2001/XMLSchema" xmlns:xs="http://www.w3.org/2001/XMLSchema" xmlns:p="http://schemas.microsoft.com/office/2006/metadata/properties" xmlns:ns2="e2675be0-83b4-4dd4-a8f7-cc0adb40b798" xmlns:ns3="ea32c5ef-35d6-4cda-8956-8218b3c9b6af" targetNamespace="http://schemas.microsoft.com/office/2006/metadata/properties" ma:root="true" ma:fieldsID="8d7f9caff5f59ecf145e71bc3cefb1e2" ns2:_="" ns3:_="">
    <xsd:import namespace="e2675be0-83b4-4dd4-a8f7-cc0adb40b798"/>
    <xsd:import namespace="ea32c5ef-35d6-4cda-8956-8218b3c9b6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75be0-83b4-4dd4-a8f7-cc0adb40b7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1499356-ee6f-45dc-bb35-cbc75212f8e8}" ma:internalName="TaxCatchAll" ma:showField="CatchAllData" ma:web="e2675be0-83b4-4dd4-a8f7-cc0adb40b79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32c5ef-35d6-4cda-8956-8218b3c9b6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410d03c-04d1-4b00-bd45-b6f5de7ec87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59D05C-3350-4BDB-9155-4E819FE22BA5}">
  <ds:schemaRefs>
    <ds:schemaRef ds:uri="http://schemas.microsoft.com/sharepoint/v3/contenttype/forms"/>
  </ds:schemaRefs>
</ds:datastoreItem>
</file>

<file path=customXml/itemProps2.xml><?xml version="1.0" encoding="utf-8"?>
<ds:datastoreItem xmlns:ds="http://schemas.openxmlformats.org/officeDocument/2006/customXml" ds:itemID="{C2CB59BC-904C-4C01-A49C-75367967A956}">
  <ds:schemaRefs>
    <ds:schemaRef ds:uri="http://schemas.microsoft.com/office/2006/metadata/properties"/>
    <ds:schemaRef ds:uri="http://schemas.microsoft.com/office/infopath/2007/PartnerControls"/>
    <ds:schemaRef ds:uri="ea32c5ef-35d6-4cda-8956-8218b3c9b6af"/>
    <ds:schemaRef ds:uri="e2675be0-83b4-4dd4-a8f7-cc0adb40b798"/>
  </ds:schemaRefs>
</ds:datastoreItem>
</file>

<file path=customXml/itemProps3.xml><?xml version="1.0" encoding="utf-8"?>
<ds:datastoreItem xmlns:ds="http://schemas.openxmlformats.org/officeDocument/2006/customXml" ds:itemID="{0FE44FD6-9EF8-4F9B-BC3F-166012624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75be0-83b4-4dd4-a8f7-cc0adb40b798"/>
    <ds:schemaRef ds:uri="ea32c5ef-35d6-4cda-8956-8218b3c9b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4799</Words>
  <Application>Microsoft Office PowerPoint</Application>
  <PresentationFormat>On-screen Show (16:9)</PresentationFormat>
  <Paragraphs>356</Paragraphs>
  <Slides>41</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Montserrat ExtraBold</vt:lpstr>
      <vt:lpstr>Montserrat</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Hiyabu, Selam</dc:creator>
  <cp:lastModifiedBy>Hiyabu, Selam</cp:lastModifiedBy>
  <cp:revision>1</cp:revision>
  <dcterms:modified xsi:type="dcterms:W3CDTF">2024-01-19T00:01:58Z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0x01010058D9B754AE4F8F48A956DC72D7415793</vt:lpwstr>
  </property>
  <property fmtid="{D5CDD505-2E9C-101B-9397-08002B2CF9AE}" pid="3" name="MediaServiceImageTags">
    <vt:lpwstr/>
  </property>
</Properties>
</file>